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8" r:id="rId2"/>
  </p:sldIdLst>
  <p:sldSz cx="30275213" cy="42803763"/>
  <p:notesSz cx="6858000" cy="9144000"/>
  <p:defaultTextStyle>
    <a:defPPr>
      <a:defRPr lang="da-DK"/>
    </a:defPPr>
    <a:lvl1pPr marL="0" algn="l" defTabSz="3661057" rtl="0" eaLnBrk="1" latinLnBrk="0" hangingPunct="1">
      <a:defRPr sz="7206" kern="1200">
        <a:solidFill>
          <a:schemeClr val="tx1"/>
        </a:solidFill>
        <a:latin typeface="+mn-lt"/>
        <a:ea typeface="+mn-ea"/>
        <a:cs typeface="+mn-cs"/>
      </a:defRPr>
    </a:lvl1pPr>
    <a:lvl2pPr marL="1830527" algn="l" defTabSz="3661057" rtl="0" eaLnBrk="1" latinLnBrk="0" hangingPunct="1">
      <a:defRPr sz="7206" kern="1200">
        <a:solidFill>
          <a:schemeClr val="tx1"/>
        </a:solidFill>
        <a:latin typeface="+mn-lt"/>
        <a:ea typeface="+mn-ea"/>
        <a:cs typeface="+mn-cs"/>
      </a:defRPr>
    </a:lvl2pPr>
    <a:lvl3pPr marL="3661057" algn="l" defTabSz="3661057" rtl="0" eaLnBrk="1" latinLnBrk="0" hangingPunct="1">
      <a:defRPr sz="7206" kern="1200">
        <a:solidFill>
          <a:schemeClr val="tx1"/>
        </a:solidFill>
        <a:latin typeface="+mn-lt"/>
        <a:ea typeface="+mn-ea"/>
        <a:cs typeface="+mn-cs"/>
      </a:defRPr>
    </a:lvl3pPr>
    <a:lvl4pPr marL="5491584" algn="l" defTabSz="3661057" rtl="0" eaLnBrk="1" latinLnBrk="0" hangingPunct="1">
      <a:defRPr sz="7206" kern="1200">
        <a:solidFill>
          <a:schemeClr val="tx1"/>
        </a:solidFill>
        <a:latin typeface="+mn-lt"/>
        <a:ea typeface="+mn-ea"/>
        <a:cs typeface="+mn-cs"/>
      </a:defRPr>
    </a:lvl4pPr>
    <a:lvl5pPr marL="7322110" algn="l" defTabSz="3661057" rtl="0" eaLnBrk="1" latinLnBrk="0" hangingPunct="1">
      <a:defRPr sz="7206" kern="1200">
        <a:solidFill>
          <a:schemeClr val="tx1"/>
        </a:solidFill>
        <a:latin typeface="+mn-lt"/>
        <a:ea typeface="+mn-ea"/>
        <a:cs typeface="+mn-cs"/>
      </a:defRPr>
    </a:lvl5pPr>
    <a:lvl6pPr marL="9152637" algn="l" defTabSz="3661057" rtl="0" eaLnBrk="1" latinLnBrk="0" hangingPunct="1">
      <a:defRPr sz="7206" kern="1200">
        <a:solidFill>
          <a:schemeClr val="tx1"/>
        </a:solidFill>
        <a:latin typeface="+mn-lt"/>
        <a:ea typeface="+mn-ea"/>
        <a:cs typeface="+mn-cs"/>
      </a:defRPr>
    </a:lvl6pPr>
    <a:lvl7pPr marL="10983167" algn="l" defTabSz="3661057" rtl="0" eaLnBrk="1" latinLnBrk="0" hangingPunct="1">
      <a:defRPr sz="7206" kern="1200">
        <a:solidFill>
          <a:schemeClr val="tx1"/>
        </a:solidFill>
        <a:latin typeface="+mn-lt"/>
        <a:ea typeface="+mn-ea"/>
        <a:cs typeface="+mn-cs"/>
      </a:defRPr>
    </a:lvl7pPr>
    <a:lvl8pPr marL="12813694" algn="l" defTabSz="3661057" rtl="0" eaLnBrk="1" latinLnBrk="0" hangingPunct="1">
      <a:defRPr sz="7206" kern="1200">
        <a:solidFill>
          <a:schemeClr val="tx1"/>
        </a:solidFill>
        <a:latin typeface="+mn-lt"/>
        <a:ea typeface="+mn-ea"/>
        <a:cs typeface="+mn-cs"/>
      </a:defRPr>
    </a:lvl8pPr>
    <a:lvl9pPr marL="14644221" algn="l" defTabSz="3661057" rtl="0" eaLnBrk="1" latinLnBrk="0" hangingPunct="1">
      <a:defRPr sz="72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6DA9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8" d="100"/>
          <a:sy n="18" d="100"/>
        </p:scale>
        <p:origin x="329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400C4-5939-4130-A0CF-52F911E21D86}" type="datetimeFigureOut">
              <a:rPr lang="da-DK" smtClean="0"/>
              <a:t>23.08.2023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ECC898-1515-4FC0-8239-EB4A67E5AD2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59519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CC898-1515-4FC0-8239-EB4A67E5AD28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55438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23.08.2023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48121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23.08.2023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48122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23.08.2023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334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23.08.2023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2119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23.08.2023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88871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23.08.2023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31460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23.08.2023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2941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23.08.2023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12609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23.08.2023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467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23.08.2023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53783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da-DK"/>
              <a:t>Klik på ikonet for at tilføje et billede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23.08.2023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161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63F08-6678-45BB-9959-10EB195164CB}" type="datetimeFigureOut">
              <a:rPr lang="da-DK" smtClean="0"/>
              <a:t>23.08.2023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2721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-1" y="0"/>
            <a:ext cx="30275213" cy="428037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5" name="Rektangel 4"/>
          <p:cNvSpPr/>
          <p:nvPr/>
        </p:nvSpPr>
        <p:spPr>
          <a:xfrm>
            <a:off x="690085" y="1182235"/>
            <a:ext cx="28895040" cy="40965119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2" name="Tekstfelt 11"/>
          <p:cNvSpPr txBox="1"/>
          <p:nvPr/>
        </p:nvSpPr>
        <p:spPr>
          <a:xfrm flipH="1">
            <a:off x="2235707" y="14146349"/>
            <a:ext cx="28039506" cy="25022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400" b="1" dirty="0"/>
              <a:t>9.30-10.00  Morgenmad </a:t>
            </a:r>
          </a:p>
          <a:p>
            <a:r>
              <a:rPr lang="da-DK" sz="5400" dirty="0"/>
              <a:t> </a:t>
            </a:r>
          </a:p>
          <a:p>
            <a:r>
              <a:rPr lang="da-DK" sz="5400" b="1" dirty="0"/>
              <a:t>10.00-11.20 </a:t>
            </a:r>
            <a:endParaRPr lang="da-DK" sz="5400" dirty="0"/>
          </a:p>
          <a:p>
            <a:r>
              <a:rPr lang="da-DK" sz="5400" dirty="0"/>
              <a:t>Velkomst v. formanden for DSPAP                                                                              </a:t>
            </a:r>
          </a:p>
          <a:p>
            <a:r>
              <a:rPr lang="da-DK" sz="5400" dirty="0"/>
              <a:t>Allergitestning, fødevareallergi                                                            </a:t>
            </a:r>
          </a:p>
          <a:p>
            <a:r>
              <a:rPr lang="da-DK" sz="5400" dirty="0"/>
              <a:t>Anafylaksi og penicillinallergi                                                          </a:t>
            </a:r>
          </a:p>
          <a:p>
            <a:r>
              <a:rPr lang="da-DK" sz="5400" dirty="0" err="1"/>
              <a:t>Rhinitis</a:t>
            </a:r>
            <a:r>
              <a:rPr lang="da-DK" sz="5400" dirty="0"/>
              <a:t> og allergivaccination                                               </a:t>
            </a:r>
          </a:p>
          <a:p>
            <a:r>
              <a:rPr lang="da-DK" sz="5400" dirty="0"/>
              <a:t> </a:t>
            </a:r>
          </a:p>
          <a:p>
            <a:r>
              <a:rPr lang="da-DK" sz="5400" b="1" dirty="0"/>
              <a:t>11.20-11.35 Pause </a:t>
            </a:r>
            <a:endParaRPr lang="da-DK" sz="5400" dirty="0"/>
          </a:p>
          <a:p>
            <a:r>
              <a:rPr lang="da-DK" sz="5400" b="1" dirty="0"/>
              <a:t> </a:t>
            </a:r>
            <a:endParaRPr lang="da-DK" sz="5400" dirty="0"/>
          </a:p>
          <a:p>
            <a:r>
              <a:rPr lang="da-DK" sz="5400" b="1" dirty="0"/>
              <a:t>11.35-12.45 </a:t>
            </a:r>
            <a:endParaRPr lang="da-DK" sz="5400" dirty="0"/>
          </a:p>
          <a:p>
            <a:r>
              <a:rPr lang="da-DK" sz="5400" dirty="0"/>
              <a:t>Astma og lungefunktionsmåling</a:t>
            </a:r>
          </a:p>
          <a:p>
            <a:endParaRPr lang="da-DK" sz="5400" dirty="0"/>
          </a:p>
          <a:p>
            <a:r>
              <a:rPr lang="da-DK" sz="5400" dirty="0"/>
              <a:t> </a:t>
            </a:r>
          </a:p>
          <a:p>
            <a:r>
              <a:rPr lang="da-DK" sz="5400" b="1" dirty="0"/>
              <a:t>12.45-13.35 Frokost </a:t>
            </a:r>
            <a:endParaRPr lang="da-DK" sz="5400" dirty="0"/>
          </a:p>
          <a:p>
            <a:r>
              <a:rPr lang="da-DK" sz="5400" b="1" dirty="0"/>
              <a:t> </a:t>
            </a:r>
            <a:endParaRPr lang="da-DK" sz="5400" dirty="0"/>
          </a:p>
          <a:p>
            <a:r>
              <a:rPr lang="da-DK" sz="5400" b="1" dirty="0"/>
              <a:t>13.35-14.15  </a:t>
            </a:r>
            <a:endParaRPr lang="da-DK" sz="5400" dirty="0"/>
          </a:p>
          <a:p>
            <a:r>
              <a:rPr lang="da-DK" sz="5400" dirty="0"/>
              <a:t>Røntgen/CT af lunger. Tips og cases 		</a:t>
            </a:r>
          </a:p>
          <a:p>
            <a:r>
              <a:rPr lang="da-DK" sz="5400" dirty="0"/>
              <a:t>                                                                                                         </a:t>
            </a:r>
          </a:p>
          <a:p>
            <a:r>
              <a:rPr lang="da-DK" sz="5400" b="1" dirty="0"/>
              <a:t>14.15-14.25</a:t>
            </a:r>
          </a:p>
          <a:p>
            <a:r>
              <a:rPr lang="da-DK" sz="5400" dirty="0"/>
              <a:t>Pause </a:t>
            </a:r>
          </a:p>
          <a:p>
            <a:r>
              <a:rPr lang="da-DK" sz="5400" dirty="0"/>
              <a:t>				               </a:t>
            </a:r>
          </a:p>
          <a:p>
            <a:r>
              <a:rPr lang="da-DK" sz="5400" b="1" dirty="0"/>
              <a:t>14.25-14.50  </a:t>
            </a:r>
            <a:endParaRPr lang="da-DK" sz="5400" dirty="0"/>
          </a:p>
          <a:p>
            <a:r>
              <a:rPr lang="da-DK" sz="5400" dirty="0"/>
              <a:t>Demo af astma devises </a:t>
            </a:r>
          </a:p>
          <a:p>
            <a:r>
              <a:rPr lang="da-DK" sz="5400" dirty="0"/>
              <a:t> </a:t>
            </a:r>
          </a:p>
          <a:p>
            <a:r>
              <a:rPr lang="da-DK" sz="5400" b="1" dirty="0"/>
              <a:t>14.50-15.40 </a:t>
            </a:r>
          </a:p>
          <a:p>
            <a:r>
              <a:rPr lang="da-DK" sz="5400" dirty="0"/>
              <a:t>Medfødte lungemisdannelser og cases </a:t>
            </a:r>
          </a:p>
          <a:p>
            <a:r>
              <a:rPr lang="da-DK" sz="5400" dirty="0"/>
              <a:t>Interstitielle lungesygdomme, Primær </a:t>
            </a:r>
            <a:r>
              <a:rPr lang="da-DK" sz="5400" dirty="0" err="1"/>
              <a:t>Ciliedyskinesi</a:t>
            </a:r>
            <a:r>
              <a:rPr lang="da-DK" sz="5400" dirty="0"/>
              <a:t> og Cystisk Fibrose                                 </a:t>
            </a:r>
          </a:p>
          <a:p>
            <a:r>
              <a:rPr lang="da-DK" sz="5400" dirty="0"/>
              <a:t> </a:t>
            </a:r>
          </a:p>
          <a:p>
            <a:r>
              <a:rPr lang="da-DK" sz="5400" b="1" dirty="0"/>
              <a:t>15.40-16.00  Evaluering</a:t>
            </a:r>
            <a:r>
              <a:rPr lang="da-DK" sz="5400" dirty="0"/>
              <a:t> </a:t>
            </a:r>
            <a:endParaRPr lang="da-DK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 rotWithShape="1">
          <a:blip r:embed="rId3"/>
          <a:srcRect l="19668" t="22831" r="39053" b="22182"/>
          <a:stretch/>
        </p:blipFill>
        <p:spPr>
          <a:xfrm>
            <a:off x="21477767" y="1698310"/>
            <a:ext cx="7965654" cy="5968631"/>
          </a:xfrm>
          <a:prstGeom prst="rect">
            <a:avLst/>
          </a:prstGeom>
        </p:spPr>
      </p:pic>
      <p:sp>
        <p:nvSpPr>
          <p:cNvPr id="13" name="Tekstfelt 12"/>
          <p:cNvSpPr txBox="1"/>
          <p:nvPr/>
        </p:nvSpPr>
        <p:spPr>
          <a:xfrm>
            <a:off x="2235707" y="13038353"/>
            <a:ext cx="340663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6600" b="1"/>
              <a:t>Program:</a:t>
            </a:r>
          </a:p>
        </p:txBody>
      </p:sp>
      <p:sp>
        <p:nvSpPr>
          <p:cNvPr id="14" name="Tekstfelt 13"/>
          <p:cNvSpPr txBox="1"/>
          <p:nvPr/>
        </p:nvSpPr>
        <p:spPr>
          <a:xfrm>
            <a:off x="2235707" y="2404465"/>
            <a:ext cx="16352233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0" b="1" dirty="0">
                <a:solidFill>
                  <a:schemeClr val="accent5">
                    <a:lumMod val="75000"/>
                  </a:schemeClr>
                </a:solidFill>
              </a:rPr>
              <a:t>1-dags kursus for yngre læger</a:t>
            </a:r>
          </a:p>
          <a:p>
            <a:r>
              <a:rPr lang="da-DK" sz="8000" b="1" dirty="0">
                <a:solidFill>
                  <a:schemeClr val="accent5">
                    <a:lumMod val="75000"/>
                  </a:schemeClr>
                </a:solidFill>
              </a:rPr>
              <a:t>Pædiatrisk Allergologi og </a:t>
            </a:r>
            <a:r>
              <a:rPr lang="da-DK" sz="8000" b="1" dirty="0" err="1">
                <a:solidFill>
                  <a:schemeClr val="accent5">
                    <a:lumMod val="75000"/>
                  </a:schemeClr>
                </a:solidFill>
              </a:rPr>
              <a:t>Pulmonologi</a:t>
            </a:r>
            <a:endParaRPr lang="da-DK" sz="80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da-DK" sz="8000" b="1" dirty="0">
                <a:solidFill>
                  <a:schemeClr val="accent5">
                    <a:lumMod val="75000"/>
                  </a:schemeClr>
                </a:solidFill>
              </a:rPr>
              <a:t>1. </a:t>
            </a:r>
            <a:r>
              <a:rPr lang="da-DK" sz="8000" b="1">
                <a:solidFill>
                  <a:schemeClr val="accent5">
                    <a:lumMod val="75000"/>
                  </a:schemeClr>
                </a:solidFill>
              </a:rPr>
              <a:t>November 2023 </a:t>
            </a:r>
            <a:r>
              <a:rPr lang="da-DK" sz="8000" b="1" dirty="0">
                <a:solidFill>
                  <a:schemeClr val="accent5">
                    <a:lumMod val="75000"/>
                  </a:schemeClr>
                </a:solidFill>
              </a:rPr>
              <a:t>kl. 9.30 – 16.00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BF7E440E-83A6-4480-9BDD-5EABC451502C}"/>
              </a:ext>
            </a:extLst>
          </p:cNvPr>
          <p:cNvSpPr txBox="1"/>
          <p:nvPr/>
        </p:nvSpPr>
        <p:spPr>
          <a:xfrm>
            <a:off x="2235707" y="6870138"/>
            <a:ext cx="26663586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400" b="1" dirty="0">
                <a:solidFill>
                  <a:srgbClr val="506DA9"/>
                </a:solidFill>
              </a:rPr>
              <a:t>Praktiske oplysninger:</a:t>
            </a:r>
          </a:p>
          <a:p>
            <a:pPr lvl="0"/>
            <a:r>
              <a:rPr lang="da-DK" sz="5400" dirty="0">
                <a:solidFill>
                  <a:srgbClr val="506DA9"/>
                </a:solidFill>
              </a:rPr>
              <a:t>Sted: Millings Hotel, Viaduktvej 28, 5500 Middelfart. </a:t>
            </a:r>
            <a:r>
              <a:rPr lang="da-DK" sz="5400" dirty="0" err="1">
                <a:solidFill>
                  <a:srgbClr val="506DA9"/>
                </a:solidFill>
              </a:rPr>
              <a:t>www.millingshotel.dk</a:t>
            </a:r>
            <a:endParaRPr lang="da-DK" sz="5400" dirty="0">
              <a:solidFill>
                <a:srgbClr val="506DA9"/>
              </a:solidFill>
            </a:endParaRPr>
          </a:p>
          <a:p>
            <a:pPr lvl="0"/>
            <a:r>
              <a:rPr lang="da-DK" sz="5400" dirty="0">
                <a:solidFill>
                  <a:srgbClr val="506DA9"/>
                </a:solidFill>
              </a:rPr>
              <a:t>Pris: Kursusafgift inkl. frokost og kaffe (men ekskl. Transport) dækkes af DSPAP</a:t>
            </a:r>
          </a:p>
          <a:p>
            <a:pPr lvl="0"/>
            <a:r>
              <a:rPr lang="da-DK" sz="5400" dirty="0">
                <a:solidFill>
                  <a:srgbClr val="506DA9"/>
                </a:solidFill>
              </a:rPr>
              <a:t>Målgruppe: Kurset er fortrinsvist rettet mod yngre læger  på pædiatriske afdelinger. </a:t>
            </a:r>
          </a:p>
          <a:p>
            <a:pPr lvl="0"/>
            <a:r>
              <a:rPr lang="da-DK" sz="5400" dirty="0">
                <a:solidFill>
                  <a:srgbClr val="506DA9"/>
                </a:solidFill>
              </a:rPr>
              <a:t>Tilmelding senest den 15.oktober  </a:t>
            </a:r>
            <a:r>
              <a:rPr lang="da-DK" sz="5400" dirty="0" err="1">
                <a:solidFill>
                  <a:srgbClr val="506DA9"/>
                </a:solidFill>
              </a:rPr>
              <a:t>dspapmail@gmail.com</a:t>
            </a:r>
            <a:endParaRPr lang="da-DK" sz="5400" dirty="0">
              <a:solidFill>
                <a:srgbClr val="506DA9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da-DK" sz="48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430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3408</TotalTime>
  <Words>154</Words>
  <Application>Microsoft Macintosh PowerPoint</Application>
  <PresentationFormat>Brugerdefineret</PresentationFormat>
  <Paragraphs>40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Office-tema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Øjenkirurgisk klinik Aps</dc:creator>
  <cp:lastModifiedBy>lizzy160673@gmail.com</cp:lastModifiedBy>
  <cp:revision>50</cp:revision>
  <dcterms:created xsi:type="dcterms:W3CDTF">2015-09-25T05:44:20Z</dcterms:created>
  <dcterms:modified xsi:type="dcterms:W3CDTF">2023-08-23T18:21:40Z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InfoFinished">
    <vt:lpwstr>True</vt:lpwstr>
  </property>
</Properties>
</file>