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30275213" cy="42803763"/>
  <p:notesSz cx="6858000" cy="9144000"/>
  <p:defaultTextStyle>
    <a:defPPr>
      <a:defRPr lang="da-DK"/>
    </a:defPPr>
    <a:lvl1pPr marL="0" algn="l" defTabSz="3661057" rtl="0" eaLnBrk="1" latinLnBrk="0" hangingPunct="1">
      <a:defRPr sz="7206" kern="1200">
        <a:solidFill>
          <a:schemeClr val="tx1"/>
        </a:solidFill>
        <a:latin typeface="+mn-lt"/>
        <a:ea typeface="+mn-ea"/>
        <a:cs typeface="+mn-cs"/>
      </a:defRPr>
    </a:lvl1pPr>
    <a:lvl2pPr marL="1830527" algn="l" defTabSz="3661057" rtl="0" eaLnBrk="1" latinLnBrk="0" hangingPunct="1">
      <a:defRPr sz="7206" kern="1200">
        <a:solidFill>
          <a:schemeClr val="tx1"/>
        </a:solidFill>
        <a:latin typeface="+mn-lt"/>
        <a:ea typeface="+mn-ea"/>
        <a:cs typeface="+mn-cs"/>
      </a:defRPr>
    </a:lvl2pPr>
    <a:lvl3pPr marL="3661057" algn="l" defTabSz="3661057" rtl="0" eaLnBrk="1" latinLnBrk="0" hangingPunct="1">
      <a:defRPr sz="7206" kern="1200">
        <a:solidFill>
          <a:schemeClr val="tx1"/>
        </a:solidFill>
        <a:latin typeface="+mn-lt"/>
        <a:ea typeface="+mn-ea"/>
        <a:cs typeface="+mn-cs"/>
      </a:defRPr>
    </a:lvl3pPr>
    <a:lvl4pPr marL="5491584" algn="l" defTabSz="3661057" rtl="0" eaLnBrk="1" latinLnBrk="0" hangingPunct="1">
      <a:defRPr sz="7206" kern="1200">
        <a:solidFill>
          <a:schemeClr val="tx1"/>
        </a:solidFill>
        <a:latin typeface="+mn-lt"/>
        <a:ea typeface="+mn-ea"/>
        <a:cs typeface="+mn-cs"/>
      </a:defRPr>
    </a:lvl4pPr>
    <a:lvl5pPr marL="7322110" algn="l" defTabSz="3661057" rtl="0" eaLnBrk="1" latinLnBrk="0" hangingPunct="1">
      <a:defRPr sz="7206" kern="1200">
        <a:solidFill>
          <a:schemeClr val="tx1"/>
        </a:solidFill>
        <a:latin typeface="+mn-lt"/>
        <a:ea typeface="+mn-ea"/>
        <a:cs typeface="+mn-cs"/>
      </a:defRPr>
    </a:lvl5pPr>
    <a:lvl6pPr marL="9152637" algn="l" defTabSz="3661057" rtl="0" eaLnBrk="1" latinLnBrk="0" hangingPunct="1">
      <a:defRPr sz="7206" kern="1200">
        <a:solidFill>
          <a:schemeClr val="tx1"/>
        </a:solidFill>
        <a:latin typeface="+mn-lt"/>
        <a:ea typeface="+mn-ea"/>
        <a:cs typeface="+mn-cs"/>
      </a:defRPr>
    </a:lvl6pPr>
    <a:lvl7pPr marL="10983167" algn="l" defTabSz="3661057" rtl="0" eaLnBrk="1" latinLnBrk="0" hangingPunct="1">
      <a:defRPr sz="7206" kern="1200">
        <a:solidFill>
          <a:schemeClr val="tx1"/>
        </a:solidFill>
        <a:latin typeface="+mn-lt"/>
        <a:ea typeface="+mn-ea"/>
        <a:cs typeface="+mn-cs"/>
      </a:defRPr>
    </a:lvl7pPr>
    <a:lvl8pPr marL="12813694" algn="l" defTabSz="3661057" rtl="0" eaLnBrk="1" latinLnBrk="0" hangingPunct="1">
      <a:defRPr sz="7206" kern="1200">
        <a:solidFill>
          <a:schemeClr val="tx1"/>
        </a:solidFill>
        <a:latin typeface="+mn-lt"/>
        <a:ea typeface="+mn-ea"/>
        <a:cs typeface="+mn-cs"/>
      </a:defRPr>
    </a:lvl8pPr>
    <a:lvl9pPr marL="14644221" algn="l" defTabSz="3661057" rtl="0" eaLnBrk="1" latinLnBrk="0" hangingPunct="1">
      <a:defRPr sz="72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1">
          <p15:clr>
            <a:srgbClr val="A4A3A4"/>
          </p15:clr>
        </p15:guide>
        <p15:guide id="2" pos="95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6DA9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8" d="100"/>
          <a:sy n="18" d="100"/>
        </p:scale>
        <p:origin x="3296" y="344"/>
      </p:cViewPr>
      <p:guideLst>
        <p:guide orient="horz" pos="13481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3F08-6678-45BB-9959-10EB195164CB}" type="datetimeFigureOut">
              <a:rPr lang="da-DK" smtClean="0"/>
              <a:t>22.08.2022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29C-E84E-4EB0-89CC-6F6F0A5EA8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48121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3F08-6678-45BB-9959-10EB195164CB}" type="datetimeFigureOut">
              <a:rPr lang="da-DK" smtClean="0"/>
              <a:t>22.08.2022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29C-E84E-4EB0-89CC-6F6F0A5EA8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48122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3F08-6678-45BB-9959-10EB195164CB}" type="datetimeFigureOut">
              <a:rPr lang="da-DK" smtClean="0"/>
              <a:t>22.08.2022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29C-E84E-4EB0-89CC-6F6F0A5EA8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2334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3F08-6678-45BB-9959-10EB195164CB}" type="datetimeFigureOut">
              <a:rPr lang="da-DK" smtClean="0"/>
              <a:t>22.08.2022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29C-E84E-4EB0-89CC-6F6F0A5EA8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32119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3F08-6678-45BB-9959-10EB195164CB}" type="datetimeFigureOut">
              <a:rPr lang="da-DK" smtClean="0"/>
              <a:t>22.08.2022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29C-E84E-4EB0-89CC-6F6F0A5EA8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88871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3F08-6678-45BB-9959-10EB195164CB}" type="datetimeFigureOut">
              <a:rPr lang="da-DK" smtClean="0"/>
              <a:t>22.08.2022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29C-E84E-4EB0-89CC-6F6F0A5EA8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31460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3F08-6678-45BB-9959-10EB195164CB}" type="datetimeFigureOut">
              <a:rPr lang="da-DK" smtClean="0"/>
              <a:t>22.08.2022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29C-E84E-4EB0-89CC-6F6F0A5EA8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2941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3F08-6678-45BB-9959-10EB195164CB}" type="datetimeFigureOut">
              <a:rPr lang="da-DK" smtClean="0"/>
              <a:t>22.08.2022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29C-E84E-4EB0-89CC-6F6F0A5EA8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12609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3F08-6678-45BB-9959-10EB195164CB}" type="datetimeFigureOut">
              <a:rPr lang="da-DK" smtClean="0"/>
              <a:t>22.08.2022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29C-E84E-4EB0-89CC-6F6F0A5EA8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4679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3F08-6678-45BB-9959-10EB195164CB}" type="datetimeFigureOut">
              <a:rPr lang="da-DK" smtClean="0"/>
              <a:t>22.08.2022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29C-E84E-4EB0-89CC-6F6F0A5EA8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53783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3F08-6678-45BB-9959-10EB195164CB}" type="datetimeFigureOut">
              <a:rPr lang="da-DK" smtClean="0"/>
              <a:t>22.08.2022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29C-E84E-4EB0-89CC-6F6F0A5EA8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0161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63F08-6678-45BB-9959-10EB195164CB}" type="datetimeFigureOut">
              <a:rPr lang="da-DK" smtClean="0"/>
              <a:t>22.08.2022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8C29C-E84E-4EB0-89CC-6F6F0A5EA8A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2721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-1" y="0"/>
            <a:ext cx="30275213" cy="428037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" name="Rektangel 4"/>
          <p:cNvSpPr/>
          <p:nvPr/>
        </p:nvSpPr>
        <p:spPr>
          <a:xfrm>
            <a:off x="609600" y="1097280"/>
            <a:ext cx="28895040" cy="40965119"/>
          </a:xfrm>
          <a:prstGeom prst="rect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Tekstfelt 5"/>
          <p:cNvSpPr txBox="1"/>
          <p:nvPr/>
        </p:nvSpPr>
        <p:spPr>
          <a:xfrm>
            <a:off x="1750776" y="2835592"/>
            <a:ext cx="137898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600" b="1" dirty="0">
                <a:solidFill>
                  <a:srgbClr val="506DA9"/>
                </a:solidFill>
              </a:rPr>
              <a:t>Velkommen til</a:t>
            </a:r>
          </a:p>
        </p:txBody>
      </p:sp>
      <p:sp>
        <p:nvSpPr>
          <p:cNvPr id="8" name="Rektangel 7"/>
          <p:cNvSpPr/>
          <p:nvPr/>
        </p:nvSpPr>
        <p:spPr>
          <a:xfrm>
            <a:off x="609600" y="1097280"/>
            <a:ext cx="28895040" cy="40965119"/>
          </a:xfrm>
          <a:prstGeom prst="rect">
            <a:avLst/>
          </a:prstGeom>
          <a:noFill/>
          <a:ln w="76200">
            <a:solidFill>
              <a:srgbClr val="506D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2558" tIns="71279" rIns="142558" bIns="7127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2806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1219200" y="34553655"/>
            <a:ext cx="27736800" cy="7155534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2558" tIns="71279" rIns="142558" bIns="7127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2806"/>
          </a:p>
        </p:txBody>
      </p:sp>
      <p:sp>
        <p:nvSpPr>
          <p:cNvPr id="12" name="Tekstfelt 11"/>
          <p:cNvSpPr txBox="1"/>
          <p:nvPr/>
        </p:nvSpPr>
        <p:spPr>
          <a:xfrm flipH="1">
            <a:off x="1671733" y="14853577"/>
            <a:ext cx="27451678" cy="16491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8000" b="1" dirty="0" err="1">
                <a:cs typeface="Times New Roman" panose="02020603050405020304" pitchFamily="18" charset="0"/>
              </a:rPr>
              <a:t>Bronkiektasier</a:t>
            </a:r>
            <a:endParaRPr lang="da-DK" sz="8000" b="1" dirty="0">
              <a:cs typeface="Times New Roman" panose="02020603050405020304" pitchFamily="18" charset="0"/>
            </a:endParaRPr>
          </a:p>
          <a:p>
            <a:pPr marL="1143000" indent="-11430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8000" b="1" dirty="0" err="1">
                <a:cs typeface="Times New Roman" panose="02020603050405020304" pitchFamily="18" charset="0"/>
              </a:rPr>
              <a:t>Dysfunktionel</a:t>
            </a:r>
            <a:r>
              <a:rPr lang="en-US" sz="8000" b="1" dirty="0"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cs typeface="Times New Roman" panose="02020603050405020304" pitchFamily="18" charset="0"/>
              </a:rPr>
              <a:t>vejrtrækning</a:t>
            </a:r>
            <a:endParaRPr lang="da-DK" sz="8000" b="1" dirty="0">
              <a:cs typeface="Times New Roman" panose="02020603050405020304" pitchFamily="18" charset="0"/>
            </a:endParaRPr>
          </a:p>
          <a:p>
            <a:pPr marL="1143000" indent="-11430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8000" b="1" dirty="0"/>
              <a:t>EILO</a:t>
            </a:r>
          </a:p>
          <a:p>
            <a:pPr marL="1143000" indent="-11430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8000" b="1" dirty="0" err="1"/>
              <a:t>Airsonett</a:t>
            </a:r>
            <a:endParaRPr lang="da-DK" sz="8000" b="1" dirty="0"/>
          </a:p>
          <a:p>
            <a:pPr marL="1143000" indent="-11430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8000" b="1" dirty="0" err="1"/>
              <a:t>Bronchopulmonary</a:t>
            </a:r>
            <a:r>
              <a:rPr lang="da-DK" sz="8000" b="1" dirty="0"/>
              <a:t> </a:t>
            </a:r>
            <a:r>
              <a:rPr lang="da-DK" sz="8000" b="1" dirty="0" err="1"/>
              <a:t>dysplasia</a:t>
            </a:r>
            <a:r>
              <a:rPr lang="da-DK" sz="8000" b="1" dirty="0"/>
              <a:t> (BPD)</a:t>
            </a:r>
            <a:endParaRPr lang="en-US" sz="8000" b="1" dirty="0"/>
          </a:p>
          <a:p>
            <a:pPr marL="1143000" indent="-11430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8000" b="1" dirty="0">
                <a:cs typeface="Times New Roman" panose="02020603050405020304" pitchFamily="18" charset="0"/>
              </a:rPr>
              <a:t>Ny astma guideline</a:t>
            </a:r>
          </a:p>
          <a:p>
            <a:pPr marL="1143000" indent="-11430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8000" b="1" dirty="0">
                <a:cs typeface="Times New Roman" panose="02020603050405020304" pitchFamily="18" charset="0"/>
              </a:rPr>
              <a:t>Præsentation af afsluttede ph.d. projekter</a:t>
            </a:r>
          </a:p>
          <a:p>
            <a:pPr marL="1143000" indent="-11430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8000" b="1" dirty="0"/>
              <a:t>National Projekter </a:t>
            </a:r>
            <a:r>
              <a:rPr lang="da-DK" sz="8000" b="1" dirty="0" err="1"/>
              <a:t>update</a:t>
            </a:r>
            <a:endParaRPr lang="da-DK" sz="8000" b="1" dirty="0"/>
          </a:p>
          <a:p>
            <a:pPr>
              <a:lnSpc>
                <a:spcPct val="150000"/>
              </a:lnSpc>
            </a:pPr>
            <a:endParaRPr lang="da-DK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kstfelt 18"/>
          <p:cNvSpPr txBox="1"/>
          <p:nvPr/>
        </p:nvSpPr>
        <p:spPr>
          <a:xfrm>
            <a:off x="2823535" y="32152529"/>
            <a:ext cx="2706639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500" b="1" dirty="0">
                <a:solidFill>
                  <a:srgbClr val="506DA9"/>
                </a:solidFill>
              </a:rPr>
              <a:t>Foredragsholdere fra ind- og udland</a:t>
            </a:r>
          </a:p>
        </p:txBody>
      </p:sp>
      <p:pic>
        <p:nvPicPr>
          <p:cNvPr id="2" name="Billede 1"/>
          <p:cNvPicPr>
            <a:picLocks noChangeAspect="1"/>
          </p:cNvPicPr>
          <p:nvPr/>
        </p:nvPicPr>
        <p:blipFill rotWithShape="1">
          <a:blip r:embed="rId2"/>
          <a:srcRect l="19668" t="22831" r="39053" b="22182"/>
          <a:stretch/>
        </p:blipFill>
        <p:spPr>
          <a:xfrm>
            <a:off x="20278436" y="1707067"/>
            <a:ext cx="8365670" cy="6268361"/>
          </a:xfrm>
          <a:prstGeom prst="rect">
            <a:avLst/>
          </a:prstGeom>
        </p:spPr>
      </p:pic>
      <p:sp>
        <p:nvSpPr>
          <p:cNvPr id="13" name="Tekstfelt 12"/>
          <p:cNvSpPr txBox="1"/>
          <p:nvPr/>
        </p:nvSpPr>
        <p:spPr>
          <a:xfrm>
            <a:off x="1531093" y="12240352"/>
            <a:ext cx="832208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9600" b="1" dirty="0"/>
              <a:t>Fagligt indhold: </a:t>
            </a:r>
          </a:p>
        </p:txBody>
      </p:sp>
      <p:sp>
        <p:nvSpPr>
          <p:cNvPr id="14" name="Tekstfelt 13"/>
          <p:cNvSpPr txBox="1"/>
          <p:nvPr/>
        </p:nvSpPr>
        <p:spPr>
          <a:xfrm>
            <a:off x="1531093" y="4421465"/>
            <a:ext cx="15145172" cy="62324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3300" b="1" dirty="0" err="1">
                <a:solidFill>
                  <a:schemeClr val="accent5">
                    <a:lumMod val="75000"/>
                  </a:schemeClr>
                </a:solidFill>
              </a:rPr>
              <a:t>DSPAP`s</a:t>
            </a:r>
            <a:r>
              <a:rPr lang="da-DK" sz="13300" b="1">
                <a:solidFill>
                  <a:schemeClr val="accent5">
                    <a:lumMod val="75000"/>
                  </a:schemeClr>
                </a:solidFill>
              </a:rPr>
              <a:t> 20. </a:t>
            </a:r>
            <a:r>
              <a:rPr lang="da-DK" sz="13300" b="1" dirty="0">
                <a:solidFill>
                  <a:schemeClr val="accent5">
                    <a:lumMod val="75000"/>
                  </a:schemeClr>
                </a:solidFill>
              </a:rPr>
              <a:t>årsmøde</a:t>
            </a:r>
          </a:p>
          <a:p>
            <a:r>
              <a:rPr lang="da-DK" sz="13300" b="1" dirty="0">
                <a:solidFill>
                  <a:schemeClr val="accent5">
                    <a:lumMod val="75000"/>
                  </a:schemeClr>
                </a:solidFill>
              </a:rPr>
              <a:t>20.-21. januar 2023</a:t>
            </a:r>
          </a:p>
          <a:p>
            <a:r>
              <a:rPr lang="da-DK" sz="13300" b="1" dirty="0">
                <a:solidFill>
                  <a:schemeClr val="accent5">
                    <a:lumMod val="75000"/>
                  </a:schemeClr>
                </a:solidFill>
              </a:rPr>
              <a:t>Hotel Koldingfjord</a:t>
            </a:r>
          </a:p>
        </p:txBody>
      </p:sp>
      <p:sp>
        <p:nvSpPr>
          <p:cNvPr id="16" name="Tekstfelt 15"/>
          <p:cNvSpPr txBox="1"/>
          <p:nvPr/>
        </p:nvSpPr>
        <p:spPr>
          <a:xfrm>
            <a:off x="1531093" y="35168706"/>
            <a:ext cx="27113013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8800" b="1" dirty="0">
                <a:solidFill>
                  <a:schemeClr val="accent5">
                    <a:lumMod val="75000"/>
                  </a:schemeClr>
                </a:solidFill>
              </a:rPr>
              <a:t> Medlemspris for fuld </a:t>
            </a:r>
            <a:r>
              <a:rPr lang="da-DK" sz="8800" b="1">
                <a:solidFill>
                  <a:schemeClr val="accent5">
                    <a:lumMod val="75000"/>
                  </a:schemeClr>
                </a:solidFill>
              </a:rPr>
              <a:t>mødedeltagelse 1595 kr</a:t>
            </a:r>
            <a:r>
              <a:rPr lang="da-DK" sz="8800" b="1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algn="ctr"/>
            <a:r>
              <a:rPr lang="da-DK" sz="8800" b="1" dirty="0">
                <a:solidFill>
                  <a:schemeClr val="accent5">
                    <a:lumMod val="75000"/>
                  </a:schemeClr>
                </a:solidFill>
              </a:rPr>
              <a:t>(Pris for medlemskab af DSPAP 450 kr. pr. år for speciallæger og 100 kr. pr. år for ikke speciallæger)</a:t>
            </a:r>
          </a:p>
          <a:p>
            <a:pPr algn="ctr"/>
            <a:r>
              <a:rPr lang="da-DK" sz="13800" b="1" dirty="0">
                <a:solidFill>
                  <a:schemeClr val="accent5">
                    <a:lumMod val="75000"/>
                  </a:schemeClr>
                </a:solidFill>
              </a:rPr>
              <a:t>www.dspap.dk</a:t>
            </a:r>
          </a:p>
        </p:txBody>
      </p:sp>
    </p:spTree>
    <p:extLst>
      <p:ext uri="{BB962C8B-B14F-4D97-AF65-F5344CB8AC3E}">
        <p14:creationId xmlns:p14="http://schemas.microsoft.com/office/powerpoint/2010/main" val="2248430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3059</TotalTime>
  <Words>86</Words>
  <Application>Microsoft Macintosh PowerPoint</Application>
  <PresentationFormat>Brugerdefineret</PresentationFormat>
  <Paragraphs>17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Office-tema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Øjenkirurgisk klinik Aps</dc:creator>
  <cp:lastModifiedBy>lizzy160673@gmail.com</cp:lastModifiedBy>
  <cp:revision>30</cp:revision>
  <dcterms:created xsi:type="dcterms:W3CDTF">2015-09-25T05:44:20Z</dcterms:created>
  <dcterms:modified xsi:type="dcterms:W3CDTF">2022-08-22T19:47:00Z</dcterms:modified>
</cp:coreProperties>
</file>