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500826" r:id="rId4"/>
  </p:sldMasterIdLst>
  <p:notesMasterIdLst>
    <p:notesMasterId r:id="rId51"/>
  </p:notesMasterIdLst>
  <p:handoutMasterIdLst>
    <p:handoutMasterId r:id="rId52"/>
  </p:handoutMasterIdLst>
  <p:sldIdLst>
    <p:sldId id="1388" r:id="rId5"/>
    <p:sldId id="1523" r:id="rId6"/>
    <p:sldId id="1502" r:id="rId7"/>
    <p:sldId id="3808" r:id="rId8"/>
    <p:sldId id="3764" r:id="rId9"/>
    <p:sldId id="3763" r:id="rId10"/>
    <p:sldId id="1519" r:id="rId11"/>
    <p:sldId id="1617" r:id="rId12"/>
    <p:sldId id="3769" r:id="rId13"/>
    <p:sldId id="3770" r:id="rId14"/>
    <p:sldId id="3772" r:id="rId15"/>
    <p:sldId id="3731" r:id="rId16"/>
    <p:sldId id="1539" r:id="rId17"/>
    <p:sldId id="3768" r:id="rId18"/>
    <p:sldId id="3730" r:id="rId19"/>
    <p:sldId id="3776" r:id="rId20"/>
    <p:sldId id="270" r:id="rId21"/>
    <p:sldId id="3789" r:id="rId22"/>
    <p:sldId id="1507" r:id="rId23"/>
    <p:sldId id="1530" r:id="rId24"/>
    <p:sldId id="3733" r:id="rId25"/>
    <p:sldId id="3698" r:id="rId26"/>
    <p:sldId id="3752" r:id="rId27"/>
    <p:sldId id="3753" r:id="rId28"/>
    <p:sldId id="1384" r:id="rId29"/>
    <p:sldId id="650" r:id="rId30"/>
    <p:sldId id="3787" r:id="rId31"/>
    <p:sldId id="3760" r:id="rId32"/>
    <p:sldId id="3761" r:id="rId33"/>
    <p:sldId id="3786" r:id="rId34"/>
    <p:sldId id="3795" r:id="rId35"/>
    <p:sldId id="3793" r:id="rId36"/>
    <p:sldId id="3796" r:id="rId37"/>
    <p:sldId id="3797" r:id="rId38"/>
    <p:sldId id="3798" r:id="rId39"/>
    <p:sldId id="3799" r:id="rId40"/>
    <p:sldId id="3800" r:id="rId41"/>
    <p:sldId id="3801" r:id="rId42"/>
    <p:sldId id="3802" r:id="rId43"/>
    <p:sldId id="3804" r:id="rId44"/>
    <p:sldId id="3805" r:id="rId45"/>
    <p:sldId id="3806" r:id="rId46"/>
    <p:sldId id="3792" r:id="rId47"/>
    <p:sldId id="3807" r:id="rId48"/>
    <p:sldId id="1521" r:id="rId49"/>
    <p:sldId id="3767" r:id="rId50"/>
  </p:sldIdLst>
  <p:sldSz cx="12192000" cy="6858000"/>
  <p:notesSz cx="9926638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74" userDrawn="1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pos="216" userDrawn="1">
          <p15:clr>
            <a:srgbClr val="A4A3A4"/>
          </p15:clr>
        </p15:guide>
        <p15:guide id="4" pos="6788" userDrawn="1">
          <p15:clr>
            <a:srgbClr val="A4A3A4"/>
          </p15:clr>
        </p15:guide>
        <p15:guide id="5" pos="1310" userDrawn="1">
          <p15:clr>
            <a:srgbClr val="A4A3A4"/>
          </p15:clr>
        </p15:guide>
        <p15:guide id="6" orient="horz" pos="3612" userDrawn="1">
          <p15:clr>
            <a:srgbClr val="A4A3A4"/>
          </p15:clr>
        </p15:guide>
        <p15:guide id="7" pos="52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C3D7EB"/>
    <a:srgbClr val="339933"/>
    <a:srgbClr val="008080"/>
    <a:srgbClr val="4382C1"/>
    <a:srgbClr val="274F77"/>
    <a:srgbClr val="FFFFFF"/>
    <a:srgbClr val="E673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02" autoAdjust="0"/>
    <p:restoredTop sz="96305" autoAdjust="0"/>
  </p:normalViewPr>
  <p:slideViewPr>
    <p:cSldViewPr showGuides="1">
      <p:cViewPr varScale="1">
        <p:scale>
          <a:sx n="61" d="100"/>
          <a:sy n="61" d="100"/>
        </p:scale>
        <p:origin x="53" y="398"/>
      </p:cViewPr>
      <p:guideLst>
        <p:guide orient="horz" pos="774"/>
        <p:guide orient="horz" pos="3974"/>
        <p:guide pos="216"/>
        <p:guide pos="6788"/>
        <p:guide pos="1310"/>
        <p:guide orient="horz" pos="3612"/>
        <p:guide pos="52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B50BA96-87D1-4078-A2DF-FEC753BCB2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28CE67-A97D-49C9-A11F-62509BBEEA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1338" y="0"/>
            <a:ext cx="430371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B70D98E-ECCE-4486-B906-2B50528DA225}" type="datetimeFigureOut">
              <a:rPr lang="de-DE"/>
              <a:pPr>
                <a:defRPr/>
              </a:pPr>
              <a:t>18.06.2022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C9F4B8-B44C-41A6-8162-AA50F8CCAC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795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063EE-AC2E-45E2-90CE-958876BE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1338" y="6457950"/>
            <a:ext cx="4303712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4141881-AECE-4CA2-9301-00A93D18A0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FC41032-31D4-4DDC-92BA-B6DE680136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9" tIns="45885" rIns="91769" bIns="4588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7472C56-FAE7-4DD7-AC21-EC22DF5E5ED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9" tIns="45885" rIns="91769" bIns="4588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750" y="511175"/>
            <a:ext cx="4529138" cy="2547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34B4641-8439-48D9-82A9-7A74FDBD656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3228975"/>
            <a:ext cx="728186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9" tIns="45885" rIns="91769" bIns="458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1787AC46-02D1-4A3D-8B30-8345B69D45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9" tIns="45885" rIns="91769" bIns="4588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E5195237-224B-4C03-A302-F74F7017A7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9" tIns="45885" rIns="91769" bIns="4588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7F4F70-5151-4A6C-B408-CBDCCA5753A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4932" algn="l" defTabSz="913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16" algn="l" defTabSz="913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04" algn="l" defTabSz="913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88" algn="l" defTabSz="913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8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>
              <a:ea typeface="MS PGothic" charset="0"/>
            </a:endParaRPr>
          </a:p>
        </p:txBody>
      </p:sp>
      <p:sp>
        <p:nvSpPr>
          <p:cNvPr id="921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6FC334-4DAD-1146-ADCD-2F06DAF9FD1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8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9" tIns="45670" rIns="91339" bIns="45670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83423D8-03FE-4240-8776-99B4047B074C}" type="slidenum">
              <a: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/>
              <a:t>23</a:t>
            </a:fld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71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9" tIns="45670" rIns="91339" bIns="45670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38AAD3D-4DEA-4CA1-BC9F-2CA110178F9D}" type="slidenum">
              <a: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/>
              <a:t>24</a:t>
            </a:fld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35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4575" cy="3446463"/>
          </a:xfrm>
          <a:prstGeom prst="rect">
            <a:avLst/>
          </a:prstGeom>
        </p:spPr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185120" y="4787640"/>
            <a:ext cx="5407560" cy="6233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31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3BBF0-5091-479C-ABDC-BCC944D58626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2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538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617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49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BAA4FB-AAB1-4D97-9025-EE90583C401B}" type="slidenum">
              <a:rPr lang="de-DE" altLang="de-DE" sz="120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eaLnBrk="1" hangingPunct="1"/>
              <a:t>7</a:t>
            </a:fld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0494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538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617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49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B5866D-E730-4650-ADBE-844F8375597F}" type="slidenum">
              <a:rPr lang="de-DE" altLang="de-DE" sz="120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eaLnBrk="1" hangingPunct="1"/>
              <a:t>8</a:t>
            </a:fld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173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538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617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49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B5866D-E730-4650-ADBE-844F8375597F}" type="slidenum">
              <a:rPr lang="de-DE" altLang="de-DE" sz="120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eaLnBrk="1" hangingPunct="1"/>
              <a:t>9</a:t>
            </a:fld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9951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538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617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49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B5866D-E730-4650-ADBE-844F8375597F}" type="slidenum">
              <a:rPr lang="de-DE" altLang="de-DE" sz="120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eaLnBrk="1" hangingPunct="1"/>
              <a:t>10</a:t>
            </a:fld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08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538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617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49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BAA4FB-AAB1-4D97-9025-EE90583C401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1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538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617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49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BAA4FB-AAB1-4D97-9025-EE90583C401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9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538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617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49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BAA4FB-AAB1-4D97-9025-EE90583C401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1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538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617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49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BAA4FB-AAB1-4D97-9025-EE90583C401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5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8A099-3B44-40B7-B189-93A7AB754A2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224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48C0C-7D2D-4F5B-A120-1DB09E95ECD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432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76786" y="274637"/>
            <a:ext cx="2880783" cy="58975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34435" y="274637"/>
            <a:ext cx="8439151" cy="5897563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A80C2-04B4-4772-B938-2764CCD2384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8917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2247A8B-6A82-41FB-9DD3-F8D711F486B7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493500" y="6391275"/>
            <a:ext cx="6651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fld id="{F94FAA3F-8AE7-4239-A145-E4AD8575D6FE}" type="slidenum">
              <a:rPr lang="en-US" altLang="de-DE" sz="1000" smtClean="0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en-US" altLang="de-DE" sz="10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92" y="614364"/>
            <a:ext cx="11053233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01" y="1346201"/>
            <a:ext cx="11298767" cy="1700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4417" y="6384918"/>
            <a:ext cx="5326175" cy="3603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52596" y="6384918"/>
            <a:ext cx="5283337" cy="3603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65753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4417" y="6384918"/>
            <a:ext cx="5326175" cy="3603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52596" y="6384918"/>
            <a:ext cx="5283337" cy="3603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6410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ECF5B01-53C9-4AA1-B024-2F8D2DA6594E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493500" y="6391275"/>
            <a:ext cx="6651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fld id="{ADA4681E-562F-496F-8D09-3CFB87D573E2}" type="slidenum">
              <a:rPr lang="en-US" altLang="de-DE" sz="1000" smtClean="0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en-US" altLang="de-DE" sz="10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92" y="614364"/>
            <a:ext cx="11053233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01" y="1346201"/>
            <a:ext cx="11298767" cy="1700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4417" y="6384918"/>
            <a:ext cx="5326175" cy="3603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52596" y="6384918"/>
            <a:ext cx="5283337" cy="3603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47022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4417" y="6384918"/>
            <a:ext cx="5326175" cy="3603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52596" y="6384918"/>
            <a:ext cx="5283337" cy="3603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2663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35" y="274641"/>
            <a:ext cx="11523133" cy="5619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34437" y="981076"/>
            <a:ext cx="5659967" cy="51911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3" y="981077"/>
            <a:ext cx="5659967" cy="25193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3" y="3652837"/>
            <a:ext cx="5659967" cy="25193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82100" y="6124576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mtClean="0"/>
            </a:lvl1pPr>
          </a:lstStyle>
          <a:p>
            <a:pPr>
              <a:defRPr/>
            </a:pPr>
            <a:fld id="{0267D38C-9A48-844C-8D1F-4384D112C7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71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C2D90-359A-4CF0-A6C3-BF62071D26A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894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5333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7B68F-9531-4E2F-ADD7-806B094258E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035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4435" y="981076"/>
            <a:ext cx="5659967" cy="51911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981076"/>
            <a:ext cx="5659967" cy="51911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2F3AF-4624-4607-B4EA-F5DBA83CEF6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761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26BFA-037D-4958-9D6A-25088A30FBB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833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2A14F-0F40-473A-AFBD-C202F392346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52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3AECF-3DE9-44A1-993A-F96833BBF6B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113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4CAFC-C27F-4AF4-9073-7CFF9804AE2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219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A8D74-71EB-4CA1-8198-9039CAF14A6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196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963" y="274638"/>
            <a:ext cx="115220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963" y="982663"/>
            <a:ext cx="11522075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</p:txBody>
      </p:sp>
      <p:sp>
        <p:nvSpPr>
          <p:cNvPr id="1052" name="Rectangle 28">
            <a:extLst>
              <a:ext uri="{FF2B5EF4-FFF2-40B4-BE49-F238E27FC236}">
                <a16:creationId xmlns:a16="http://schemas.microsoft.com/office/drawing/2014/main" id="{0F7E2B55-E388-469A-8601-41D70E04CA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2100" y="58293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>
              <a:defRPr/>
            </a:pPr>
            <a:fld id="{F815C18F-C7C9-4859-85D2-7206481503E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grpSp>
        <p:nvGrpSpPr>
          <p:cNvPr id="2053" name="Group 27"/>
          <p:cNvGrpSpPr>
            <a:grpSpLocks/>
          </p:cNvGrpSpPr>
          <p:nvPr userDrawn="1"/>
        </p:nvGrpSpPr>
        <p:grpSpPr bwMode="auto">
          <a:xfrm>
            <a:off x="-52388" y="6246813"/>
            <a:ext cx="12433301" cy="611187"/>
            <a:chOff x="-25" y="4031"/>
            <a:chExt cx="5874" cy="289"/>
          </a:xfrm>
        </p:grpSpPr>
        <p:pic>
          <p:nvPicPr>
            <p:cNvPr id="2054" name="Picture 22" descr="nurStreifenhell_praeso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4036"/>
              <a:ext cx="576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3" descr="C-UB-grau"/>
            <p:cNvPicPr>
              <a:picLocks noChangeAspect="1" noChangeArrowheads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" y="4073"/>
              <a:ext cx="147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Line 25"/>
            <p:cNvSpPr>
              <a:spLocks noChangeShapeType="1"/>
            </p:cNvSpPr>
            <p:nvPr userDrawn="1"/>
          </p:nvSpPr>
          <p:spPr bwMode="auto">
            <a:xfrm>
              <a:off x="-25" y="4031"/>
              <a:ext cx="5874" cy="0"/>
            </a:xfrm>
            <a:prstGeom prst="line">
              <a:avLst/>
            </a:prstGeom>
            <a:noFill/>
            <a:ln w="19050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01483" r:id="rId1"/>
    <p:sldLayoutId id="2147501484" r:id="rId2"/>
    <p:sldLayoutId id="2147501485" r:id="rId3"/>
    <p:sldLayoutId id="2147501486" r:id="rId4"/>
    <p:sldLayoutId id="2147501487" r:id="rId5"/>
    <p:sldLayoutId id="2147501488" r:id="rId6"/>
    <p:sldLayoutId id="2147501489" r:id="rId7"/>
    <p:sldLayoutId id="2147501490" r:id="rId8"/>
    <p:sldLayoutId id="2147501491" r:id="rId9"/>
    <p:sldLayoutId id="2147501492" r:id="rId10"/>
    <p:sldLayoutId id="2147501493" r:id="rId11"/>
    <p:sldLayoutId id="2147501494" r:id="rId12"/>
    <p:sldLayoutId id="2147501481" r:id="rId13"/>
    <p:sldLayoutId id="2147501496" r:id="rId14"/>
    <p:sldLayoutId id="2147501482" r:id="rId15"/>
    <p:sldLayoutId id="2147501497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de-DE" altLang="de-DE" sz="3600" b="1" kern="1200" dirty="0">
          <a:solidFill>
            <a:srgbClr val="00007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0"/>
          </a:solidFill>
          <a:latin typeface="Arial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000" b="1">
          <a:solidFill>
            <a:srgbClr val="0066CC"/>
          </a:solidFill>
          <a:latin typeface="Arial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000" b="1">
          <a:solidFill>
            <a:srgbClr val="0066CC"/>
          </a:solidFill>
          <a:latin typeface="Arial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000" b="1">
          <a:solidFill>
            <a:srgbClr val="0066CC"/>
          </a:solidFill>
          <a:latin typeface="Arial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000" b="1">
          <a:solidFill>
            <a:srgbClr val="0066CC"/>
          </a:solidFill>
          <a:latin typeface="Arial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2130425" indent="-303213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fi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4749C785-F019-4C2B-8FF4-A5681A35E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675063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 sz="200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de-DE" sz="3200">
              <a:cs typeface="ＭＳ Ｐゴシック" charset="0"/>
            </a:endParaRPr>
          </a:p>
        </p:txBody>
      </p:sp>
      <p:sp>
        <p:nvSpPr>
          <p:cNvPr id="8195" name="Rechteck 11"/>
          <p:cNvSpPr>
            <a:spLocks noChangeArrowheads="1"/>
          </p:cNvSpPr>
          <p:nvPr/>
        </p:nvSpPr>
        <p:spPr bwMode="auto">
          <a:xfrm>
            <a:off x="336873" y="530383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800" dirty="0">
                <a:cs typeface="Times New Roman" panose="02020603050405020304" pitchFamily="18" charset="0"/>
              </a:rPr>
              <a:t>Institute </a:t>
            </a:r>
            <a:r>
              <a:rPr lang="de-DE" altLang="de-DE" sz="1800" dirty="0" err="1">
                <a:cs typeface="Times New Roman" panose="02020603050405020304" pitchFamily="18" charset="0"/>
              </a:rPr>
              <a:t>of</a:t>
            </a:r>
            <a:r>
              <a:rPr lang="de-DE" altLang="de-DE" sz="1800" dirty="0">
                <a:cs typeface="Times New Roman" panose="02020603050405020304" pitchFamily="18" charset="0"/>
              </a:rPr>
              <a:t> </a:t>
            </a:r>
            <a:r>
              <a:rPr lang="de-DE" altLang="de-DE" sz="1800" dirty="0" err="1">
                <a:cs typeface="Times New Roman" panose="02020603050405020304" pitchFamily="18" charset="0"/>
              </a:rPr>
              <a:t>Allergology</a:t>
            </a:r>
            <a:endParaRPr lang="de-DE" altLang="de-DE" sz="1800" dirty="0">
              <a:cs typeface="Times New Roman" panose="02020603050405020304" pitchFamily="18" charset="0"/>
            </a:endParaRPr>
          </a:p>
          <a:p>
            <a:r>
              <a:rPr lang="de-DE" altLang="de-DE" sz="1800" dirty="0">
                <a:cs typeface="Times New Roman" panose="02020603050405020304" pitchFamily="18" charset="0"/>
              </a:rPr>
              <a:t>Charité - Universitätsmedizin Berlin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D7DA561-3B17-4E84-9391-D1AB2BD2B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73" y="404664"/>
            <a:ext cx="10820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598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lnSpc>
                <a:spcPct val="115000"/>
              </a:lnSpc>
              <a:buFontTx/>
              <a:buNone/>
              <a:defRPr/>
            </a:pPr>
            <a:r>
              <a:rPr lang="en-US" sz="6000" dirty="0">
                <a:ea typeface="+mn-ea"/>
                <a:cs typeface="Arial" panose="020B0604020202020204" pitchFamily="34" charset="0"/>
              </a:rPr>
              <a:t>Chronic Urticaria</a:t>
            </a:r>
            <a:br>
              <a:rPr lang="en-US" sz="6000" dirty="0">
                <a:ea typeface="+mn-ea"/>
                <a:cs typeface="Arial" panose="020B0604020202020204" pitchFamily="34" charset="0"/>
              </a:rPr>
            </a:br>
            <a:r>
              <a:rPr lang="en-US" sz="3600" dirty="0">
                <a:ea typeface="+mn-ea"/>
                <a:cs typeface="Arial" panose="020B0604020202020204" pitchFamily="34" charset="0"/>
              </a:rPr>
              <a:t>and atopic dermatitis</a:t>
            </a:r>
            <a:br>
              <a:rPr lang="en-US" sz="6000" dirty="0"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with focus on children</a:t>
            </a:r>
            <a:endParaRPr lang="en-US" sz="4800" i="1" dirty="0">
              <a:solidFill>
                <a:schemeClr val="bg1">
                  <a:lumMod val="50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8199" name="Rectangle 13"/>
          <p:cNvSpPr>
            <a:spLocks noChangeArrowheads="1"/>
          </p:cNvSpPr>
          <p:nvPr/>
        </p:nvSpPr>
        <p:spPr bwMode="auto">
          <a:xfrm>
            <a:off x="336873" y="47863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altLang="de-DE" b="1" dirty="0"/>
              <a:t>Martin Metz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389" y="-44411"/>
            <a:ext cx="5027135" cy="628392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117239" y="5985302"/>
            <a:ext cx="50271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https://bullahuth.de/portfolio/institut-fuer-hygiene-und-mikrobiologie/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7" name="Gruppieren 3"/>
          <p:cNvGrpSpPr>
            <a:grpSpLocks/>
          </p:cNvGrpSpPr>
          <p:nvPr/>
        </p:nvGrpSpPr>
        <p:grpSpPr bwMode="auto">
          <a:xfrm>
            <a:off x="1271464" y="2060848"/>
            <a:ext cx="2952750" cy="2298700"/>
            <a:chOff x="7751763" y="854075"/>
            <a:chExt cx="2952750" cy="2298700"/>
          </a:xfrm>
        </p:grpSpPr>
        <p:pic>
          <p:nvPicPr>
            <p:cNvPr id="15369" name="Picture 7" descr="cold urticaria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486" b="18774"/>
            <a:stretch>
              <a:fillRect/>
            </a:stretch>
          </p:blipFill>
          <p:spPr bwMode="auto">
            <a:xfrm>
              <a:off x="7751763" y="854075"/>
              <a:ext cx="2952750" cy="229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 Box 40"/>
            <p:cNvSpPr txBox="1">
              <a:spLocks noChangeArrowheads="1"/>
            </p:cNvSpPr>
            <p:nvPr/>
          </p:nvSpPr>
          <p:spPr bwMode="auto">
            <a:xfrm>
              <a:off x="9520238" y="981075"/>
              <a:ext cx="11496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de-DE" altLang="de-DE">
                  <a:solidFill>
                    <a:srgbClr val="FFFFFF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</a:rPr>
                <a:t>Cold</a:t>
              </a:r>
            </a:p>
          </p:txBody>
        </p:sp>
      </p:grpSp>
      <p:sp>
        <p:nvSpPr>
          <p:cNvPr id="15368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Cold</a:t>
            </a:r>
            <a:r>
              <a:rPr lang="de-DE" altLang="de-DE" dirty="0"/>
              <a:t> urticaria in </a:t>
            </a:r>
            <a:r>
              <a:rPr lang="de-DE" altLang="de-DE" dirty="0" err="1"/>
              <a:t>children</a:t>
            </a:r>
            <a:endParaRPr lang="de-DE" altLang="de-DE" dirty="0"/>
          </a:p>
        </p:txBody>
      </p:sp>
      <p:sp>
        <p:nvSpPr>
          <p:cNvPr id="22" name="Rechteck 1"/>
          <p:cNvSpPr>
            <a:spLocks noChangeArrowheads="1"/>
          </p:cNvSpPr>
          <p:nvPr/>
        </p:nvSpPr>
        <p:spPr bwMode="auto">
          <a:xfrm>
            <a:off x="6430962" y="5939685"/>
            <a:ext cx="5761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r">
              <a:defRPr/>
            </a:pPr>
            <a:r>
              <a:rPr lang="de-DE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Prosty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 et al., </a:t>
            </a:r>
            <a:r>
              <a:rPr lang="de-DE" sz="1600" dirty="0" err="1"/>
              <a:t>Pediatr</a:t>
            </a:r>
            <a:r>
              <a:rPr lang="de-DE" sz="1600" dirty="0"/>
              <a:t> </a:t>
            </a:r>
            <a:r>
              <a:rPr lang="de-DE" sz="1600" dirty="0" err="1"/>
              <a:t>Allergy</a:t>
            </a:r>
            <a:r>
              <a:rPr lang="de-DE" sz="1600" dirty="0"/>
              <a:t> </a:t>
            </a:r>
            <a:r>
              <a:rPr lang="de-DE" sz="1600" dirty="0" err="1"/>
              <a:t>Immunol</a:t>
            </a:r>
            <a:r>
              <a:rPr lang="de-DE" sz="1600" dirty="0"/>
              <a:t>. 2022;33(3):e13751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5951984" y="399659"/>
            <a:ext cx="6240016" cy="5423619"/>
            <a:chOff x="3514364" y="1628523"/>
            <a:chExt cx="5163271" cy="4487747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4364" y="1628523"/>
              <a:ext cx="5163271" cy="3600953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8654" y="5373216"/>
              <a:ext cx="5134692" cy="74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1754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Diagnostics</a:t>
            </a:r>
            <a:r>
              <a:rPr lang="de-DE" dirty="0"/>
              <a:t> in </a:t>
            </a:r>
            <a:r>
              <a:rPr lang="de-DE" dirty="0" err="1"/>
              <a:t>chronic</a:t>
            </a:r>
            <a:r>
              <a:rPr lang="de-DE" dirty="0"/>
              <a:t> </a:t>
            </a:r>
            <a:r>
              <a:rPr lang="de-DE" dirty="0" err="1"/>
              <a:t>spontaneous</a:t>
            </a:r>
            <a:r>
              <a:rPr lang="de-DE" dirty="0"/>
              <a:t> urticaria (CSU)</a:t>
            </a: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-7938" y="1412777"/>
            <a:ext cx="12192001" cy="1296144"/>
          </a:xfrm>
          <a:prstGeom prst="rect">
            <a:avLst/>
          </a:prstGeom>
          <a:solidFill>
            <a:srgbClr val="9CD45E">
              <a:alpha val="3960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</p:txBody>
      </p:sp>
      <p:sp>
        <p:nvSpPr>
          <p:cNvPr id="6" name="Rechteck 1"/>
          <p:cNvSpPr>
            <a:spLocks noChangeArrowheads="1"/>
          </p:cNvSpPr>
          <p:nvPr/>
        </p:nvSpPr>
        <p:spPr bwMode="auto">
          <a:xfrm>
            <a:off x="334963" y="1482048"/>
            <a:ext cx="114490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de-DE" sz="3200" b="1" dirty="0">
                <a:solidFill>
                  <a:srgbClr val="000000"/>
                </a:solidFill>
              </a:rPr>
              <a:t>“The diagnostic workup of CSU in children has the same aims as in adults.”</a:t>
            </a:r>
            <a:endParaRPr lang="de-DE" altLang="de-DE" sz="3200" dirty="0">
              <a:solidFill>
                <a:srgbClr val="000000"/>
              </a:solidFill>
            </a:endParaRP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3622EC61-4630-47AE-A336-04E3D25BE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057" y="2360836"/>
            <a:ext cx="5761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Zuberbier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 et al., </a:t>
            </a:r>
            <a:r>
              <a:rPr kumimoji="0" lang="es-E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Allergy. 2022;77:734-766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27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7Cs in </a:t>
            </a:r>
            <a:r>
              <a:rPr lang="de-DE" altLang="de-DE" dirty="0" err="1"/>
              <a:t>diagnosis</a:t>
            </a:r>
            <a:endParaRPr lang="de-DE" altLang="de-DE" dirty="0"/>
          </a:p>
        </p:txBody>
      </p:sp>
      <p:sp>
        <p:nvSpPr>
          <p:cNvPr id="107" name="Rechteck 106"/>
          <p:cNvSpPr/>
          <p:nvPr/>
        </p:nvSpPr>
        <p:spPr>
          <a:xfrm>
            <a:off x="6509072" y="6300609"/>
            <a:ext cx="5677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Metz et al., J Allergy Clin Immunol </a:t>
            </a:r>
            <a:r>
              <a:rPr lang="en-US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Pract</a:t>
            </a:r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. 2021;9:2274-2283</a:t>
            </a:r>
          </a:p>
          <a:p>
            <a:pPr algn="r"/>
            <a:r>
              <a:rPr lang="de-DE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Zuberbier</a:t>
            </a:r>
            <a:r>
              <a:rPr lang="de-DE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 et al., </a:t>
            </a:r>
            <a:r>
              <a:rPr lang="es-E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Allergy. 2022;77:734-766</a:t>
            </a:r>
            <a:endParaRPr lang="de-DE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35732"/>
            <a:ext cx="5976664" cy="61020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4727848" y="1635324"/>
            <a:ext cx="7056784" cy="68985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4727849" y="1635324"/>
            <a:ext cx="576064" cy="68985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63600" eaLnBrk="1" hangingPunct="1"/>
            <a:endParaRPr lang="de-DE" sz="1700">
              <a:latin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7B7135B-9CEA-4763-88FA-E89B854FB18B}"/>
              </a:ext>
            </a:extLst>
          </p:cNvPr>
          <p:cNvSpPr/>
          <p:nvPr/>
        </p:nvSpPr>
        <p:spPr bwMode="auto">
          <a:xfrm>
            <a:off x="5450391" y="609404"/>
            <a:ext cx="6538199" cy="58056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DE0988-C149-4FEA-81B3-69BA119CE361}"/>
              </a:ext>
            </a:extLst>
          </p:cNvPr>
          <p:cNvSpPr/>
          <p:nvPr/>
        </p:nvSpPr>
        <p:spPr bwMode="auto">
          <a:xfrm>
            <a:off x="5450391" y="609404"/>
            <a:ext cx="360000" cy="580569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63600" eaLnBrk="1" hangingPunct="1"/>
            <a:endParaRPr lang="de-DE" sz="1700">
              <a:latin typeface="Arial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4742384-AD90-42BA-A6E1-AFC5F8D2D2A7}"/>
              </a:ext>
            </a:extLst>
          </p:cNvPr>
          <p:cNvSpPr/>
          <p:nvPr/>
        </p:nvSpPr>
        <p:spPr bwMode="auto">
          <a:xfrm>
            <a:off x="11628590" y="609404"/>
            <a:ext cx="360000" cy="580569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63600" eaLnBrk="1" hangingPunct="1"/>
            <a:endParaRPr lang="de-DE" sz="17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25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7" descr="DSC001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0298" y="2104512"/>
            <a:ext cx="3531514" cy="264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SCF11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7" y="1663243"/>
            <a:ext cx="2647339" cy="353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59" y="1663243"/>
            <a:ext cx="2648853" cy="353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urtikaria.net/fileadmin/minigal/pictures/schwellkoerper_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r="5939"/>
          <a:stretch>
            <a:fillRect/>
          </a:stretch>
        </p:blipFill>
        <p:spPr bwMode="auto">
          <a:xfrm>
            <a:off x="8838813" y="1663244"/>
            <a:ext cx="3017750" cy="353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DFDDCFE-F6A2-45C4-81D7-0E9F516E434B}"/>
              </a:ext>
            </a:extLst>
          </p:cNvPr>
          <p:cNvSpPr txBox="1"/>
          <p:nvPr/>
        </p:nvSpPr>
        <p:spPr>
          <a:xfrm>
            <a:off x="334963" y="5342353"/>
            <a:ext cx="512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3068">
              <a:spcAft>
                <a:spcPct val="50000"/>
              </a:spcAft>
            </a:pPr>
            <a:r>
              <a:rPr lang="en-US" sz="1400" dirty="0">
                <a:solidFill>
                  <a:srgbClr val="133C8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 urticaria network </a:t>
            </a:r>
            <a:r>
              <a:rPr lang="en-US" sz="1400" dirty="0" err="1">
                <a:solidFill>
                  <a:srgbClr val="133C8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e.V</a:t>
            </a:r>
            <a:r>
              <a:rPr lang="en-US" sz="1400" dirty="0">
                <a:solidFill>
                  <a:srgbClr val="133C8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(UNEV)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it‘s</a:t>
            </a:r>
            <a:r>
              <a:rPr lang="de-DE" dirty="0"/>
              <a:t> not urticaria ?</a:t>
            </a:r>
          </a:p>
        </p:txBody>
      </p:sp>
    </p:spTree>
    <p:extLst>
      <p:ext uri="{BB962C8B-B14F-4D97-AF65-F5344CB8AC3E}">
        <p14:creationId xmlns:p14="http://schemas.microsoft.com/office/powerpoint/2010/main" val="657472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r="5217"/>
          <a:stretch/>
        </p:blipFill>
        <p:spPr>
          <a:xfrm>
            <a:off x="254000" y="3900272"/>
            <a:ext cx="2889672" cy="214810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887788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/>
          <a:stretch>
            <a:fillRect/>
          </a:stretch>
        </p:blipFill>
        <p:spPr bwMode="auto">
          <a:xfrm>
            <a:off x="254000" y="1268413"/>
            <a:ext cx="28860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124"/>
          <p:cNvSpPr>
            <a:spLocks noChangeArrowheads="1"/>
          </p:cNvSpPr>
          <p:nvPr/>
        </p:nvSpPr>
        <p:spPr bwMode="auto">
          <a:xfrm>
            <a:off x="3379788" y="3886200"/>
            <a:ext cx="3671887" cy="576263"/>
          </a:xfrm>
          <a:prstGeom prst="roundRect">
            <a:avLst>
              <a:gd name="adj" fmla="val 21106"/>
            </a:avLst>
          </a:prstGeom>
          <a:solidFill>
            <a:srgbClr val="009999">
              <a:alpha val="9804"/>
            </a:srgbClr>
          </a:solidFill>
          <a:ln w="12700">
            <a:solidFill>
              <a:srgbClr val="0099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rgbClr val="000000"/>
                </a:solidFill>
                <a:ea typeface="ＭＳ Ｐゴシック" panose="020B0600070205080204" pitchFamily="34" charset="-128"/>
              </a:rPr>
              <a:t>ACE inhibitor treatment? </a:t>
            </a:r>
            <a:endParaRPr lang="de-DE" altLang="de-DE" sz="18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" name="Rectangle 128"/>
          <p:cNvSpPr>
            <a:spLocks noChangeArrowheads="1"/>
          </p:cNvSpPr>
          <p:nvPr/>
        </p:nvSpPr>
        <p:spPr bwMode="auto">
          <a:xfrm>
            <a:off x="3379788" y="1289050"/>
            <a:ext cx="3671887" cy="1417638"/>
          </a:xfrm>
          <a:prstGeom prst="roundRect">
            <a:avLst>
              <a:gd name="adj" fmla="val 16667"/>
            </a:avLst>
          </a:prstGeom>
          <a:solidFill>
            <a:srgbClr val="CC0066">
              <a:alpha val="10196"/>
            </a:srgbClr>
          </a:solidFill>
          <a:ln w="12700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rgbClr val="000000"/>
                </a:solidFill>
                <a:ea typeface="ＭＳ Ｐゴシック" panose="020B0600070205080204" pitchFamily="34" charset="-128"/>
              </a:rPr>
              <a:t>Recurrent unexplained fever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rgbClr val="000000"/>
                </a:solidFill>
                <a:ea typeface="ＭＳ Ｐゴシック" panose="020B0600070205080204" pitchFamily="34" charset="-128"/>
              </a:rPr>
              <a:t>Joint/bone pain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rgbClr val="000000"/>
                </a:solidFill>
                <a:ea typeface="ＭＳ Ｐゴシック" panose="020B0600070205080204" pitchFamily="34" charset="-128"/>
              </a:rPr>
              <a:t>Malaise</a:t>
            </a:r>
            <a:endParaRPr lang="de-DE" altLang="de-DE" sz="18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5" name="Rectangle 129"/>
          <p:cNvSpPr>
            <a:spLocks noChangeArrowheads="1"/>
          </p:cNvSpPr>
          <p:nvPr/>
        </p:nvSpPr>
        <p:spPr bwMode="auto">
          <a:xfrm>
            <a:off x="7267575" y="1289050"/>
            <a:ext cx="2305050" cy="1417638"/>
          </a:xfrm>
          <a:prstGeom prst="roundRect">
            <a:avLst>
              <a:gd name="adj" fmla="val 16667"/>
            </a:avLst>
          </a:prstGeom>
          <a:solidFill>
            <a:srgbClr val="CC0066"/>
          </a:solidFill>
          <a:ln w="12700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chemeClr val="bg1"/>
                </a:solidFill>
                <a:ea typeface="ＭＳ Ｐゴシック" panose="020B0600070205080204" pitchFamily="34" charset="-128"/>
              </a:rPr>
              <a:t>Autoinflammatory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chemeClr val="bg1"/>
                </a:solidFill>
                <a:ea typeface="ＭＳ Ｐゴシック" panose="020B0600070205080204" pitchFamily="34" charset="-128"/>
              </a:rPr>
              <a:t>disease ?</a:t>
            </a:r>
            <a:endParaRPr lang="de-DE" altLang="de-DE" sz="1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6" name="Rectangle 130"/>
          <p:cNvSpPr>
            <a:spLocks noChangeArrowheads="1"/>
          </p:cNvSpPr>
          <p:nvPr/>
        </p:nvSpPr>
        <p:spPr bwMode="auto">
          <a:xfrm>
            <a:off x="3379788" y="2844800"/>
            <a:ext cx="3671887" cy="577850"/>
          </a:xfrm>
          <a:prstGeom prst="roundRect">
            <a:avLst>
              <a:gd name="adj" fmla="val 23560"/>
            </a:avLst>
          </a:prstGeom>
          <a:solidFill>
            <a:srgbClr val="CC0066">
              <a:alpha val="10196"/>
            </a:srgbClr>
          </a:solidFill>
          <a:ln w="12700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</a:pPr>
            <a:r>
              <a:rPr lang="de-DE" altLang="de-DE" sz="1800">
                <a:solidFill>
                  <a:srgbClr val="000000"/>
                </a:solidFill>
                <a:ea typeface="ＭＳ Ｐゴシック" panose="020B0600070205080204" pitchFamily="34" charset="-128"/>
              </a:rPr>
              <a:t>Average wheal duration &gt; 24h?</a:t>
            </a:r>
          </a:p>
        </p:txBody>
      </p:sp>
      <p:sp>
        <p:nvSpPr>
          <p:cNvPr id="67" name="Rectangle 150"/>
          <p:cNvSpPr>
            <a:spLocks noChangeArrowheads="1"/>
          </p:cNvSpPr>
          <p:nvPr/>
        </p:nvSpPr>
        <p:spPr bwMode="auto">
          <a:xfrm>
            <a:off x="7267575" y="2844800"/>
            <a:ext cx="2305050" cy="576263"/>
          </a:xfrm>
          <a:prstGeom prst="roundRect">
            <a:avLst>
              <a:gd name="adj" fmla="val 16667"/>
            </a:avLst>
          </a:prstGeom>
          <a:solidFill>
            <a:srgbClr val="CC0066"/>
          </a:solidFill>
          <a:ln w="12700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chemeClr val="bg1"/>
                </a:solidFill>
                <a:ea typeface="ＭＳ Ｐゴシック" panose="020B0600070205080204" pitchFamily="34" charset="-128"/>
              </a:rPr>
              <a:t>Urticaria vasculitis ?</a:t>
            </a:r>
          </a:p>
        </p:txBody>
      </p:sp>
      <p:sp>
        <p:nvSpPr>
          <p:cNvPr id="95" name="Rectangle 160"/>
          <p:cNvSpPr>
            <a:spLocks noChangeArrowheads="1"/>
          </p:cNvSpPr>
          <p:nvPr/>
        </p:nvSpPr>
        <p:spPr bwMode="auto">
          <a:xfrm>
            <a:off x="9788525" y="1289050"/>
            <a:ext cx="2211388" cy="141763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</a:rPr>
              <a:t>CRP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</a:rPr>
              <a:t>Serum-amyloid A, S100 A8/A9,  IL-1, -6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</a:rPr>
              <a:t>Mutation analyses</a:t>
            </a:r>
            <a:endParaRPr lang="de-DE" altLang="de-DE" sz="1600" b="1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6" name="Rectangle 161"/>
          <p:cNvSpPr>
            <a:spLocks noChangeArrowheads="1"/>
          </p:cNvSpPr>
          <p:nvPr/>
        </p:nvSpPr>
        <p:spPr bwMode="auto">
          <a:xfrm>
            <a:off x="9791700" y="2844800"/>
            <a:ext cx="2212975" cy="576263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altLang="de-DE" sz="1600">
                <a:solidFill>
                  <a:srgbClr val="000000"/>
                </a:solidFill>
              </a:rPr>
              <a:t>Skin biopsy</a:t>
            </a:r>
            <a:endParaRPr lang="de-DE" altLang="de-DE" sz="1600">
              <a:solidFill>
                <a:srgbClr val="000000"/>
              </a:solidFill>
            </a:endParaRPr>
          </a:p>
        </p:txBody>
      </p:sp>
      <p:sp>
        <p:nvSpPr>
          <p:cNvPr id="97" name="Rectangle 164"/>
          <p:cNvSpPr>
            <a:spLocks noChangeArrowheads="1"/>
          </p:cNvSpPr>
          <p:nvPr/>
        </p:nvSpPr>
        <p:spPr bwMode="auto">
          <a:xfrm>
            <a:off x="7267575" y="3886200"/>
            <a:ext cx="2305050" cy="547688"/>
          </a:xfrm>
          <a:prstGeom prst="roundRect">
            <a:avLst>
              <a:gd name="adj" fmla="val 16667"/>
            </a:avLst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de-DE" sz="1800">
                <a:solidFill>
                  <a:schemeClr val="bg1"/>
                </a:solidFill>
              </a:rPr>
              <a:t>ACE-I-induced AE ?</a:t>
            </a:r>
            <a:endParaRPr lang="de-DE" altLang="de-DE" sz="1800">
              <a:solidFill>
                <a:schemeClr val="bg1"/>
              </a:solidFill>
            </a:endParaRPr>
          </a:p>
        </p:txBody>
      </p:sp>
      <p:sp>
        <p:nvSpPr>
          <p:cNvPr id="98" name="Rectangle 165"/>
          <p:cNvSpPr>
            <a:spLocks noChangeArrowheads="1"/>
          </p:cNvSpPr>
          <p:nvPr/>
        </p:nvSpPr>
        <p:spPr bwMode="auto">
          <a:xfrm>
            <a:off x="7267575" y="4627563"/>
            <a:ext cx="2305050" cy="1414462"/>
          </a:xfrm>
          <a:prstGeom prst="roundRect">
            <a:avLst>
              <a:gd name="adj" fmla="val 16667"/>
            </a:avLst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chemeClr val="bg1"/>
                </a:solidFill>
              </a:rPr>
              <a:t>Hereditary AE ? Acquired AE ?</a:t>
            </a:r>
            <a:endParaRPr lang="de-DE" altLang="de-DE" sz="180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92088" y="2973388"/>
            <a:ext cx="298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000" dirty="0" err="1">
                <a:solidFill>
                  <a:schemeClr val="bg1"/>
                </a:solidFill>
              </a:rPr>
              <a:t>Muckle</a:t>
            </a:r>
            <a:r>
              <a:rPr lang="de-DE" altLang="de-DE" sz="2000" dirty="0">
                <a:solidFill>
                  <a:schemeClr val="bg1"/>
                </a:solidFill>
              </a:rPr>
              <a:t>-Wells Syndrome</a:t>
            </a:r>
          </a:p>
        </p:txBody>
      </p:sp>
      <p:sp>
        <p:nvSpPr>
          <p:cNvPr id="108" name="Textfeld 107"/>
          <p:cNvSpPr txBox="1">
            <a:spLocks noChangeArrowheads="1"/>
          </p:cNvSpPr>
          <p:nvPr/>
        </p:nvSpPr>
        <p:spPr bwMode="auto">
          <a:xfrm>
            <a:off x="254147" y="5611813"/>
            <a:ext cx="28651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000" dirty="0" err="1">
                <a:solidFill>
                  <a:schemeClr val="bg1"/>
                </a:solidFill>
              </a:rPr>
              <a:t>Hereditary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  <a:r>
              <a:rPr lang="de-DE" altLang="de-DE" sz="2000" dirty="0" err="1">
                <a:solidFill>
                  <a:schemeClr val="bg1"/>
                </a:solidFill>
              </a:rPr>
              <a:t>Angioedema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09" name="Rectangle 128"/>
          <p:cNvSpPr>
            <a:spLocks noChangeArrowheads="1"/>
          </p:cNvSpPr>
          <p:nvPr/>
        </p:nvSpPr>
        <p:spPr bwMode="auto">
          <a:xfrm>
            <a:off x="3379788" y="4627563"/>
            <a:ext cx="3671887" cy="1417637"/>
          </a:xfrm>
          <a:prstGeom prst="roundRect">
            <a:avLst>
              <a:gd name="adj" fmla="val 16667"/>
            </a:avLst>
          </a:prstGeom>
          <a:solidFill>
            <a:srgbClr val="009999">
              <a:alpha val="9804"/>
            </a:srgbClr>
          </a:solidFill>
          <a:ln w="12700">
            <a:solidFill>
              <a:srgbClr val="0099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rgbClr val="000000"/>
                </a:solidFill>
                <a:ea typeface="ＭＳ Ｐゴシック" panose="020B0600070205080204" pitchFamily="34" charset="-128"/>
              </a:rPr>
              <a:t>Young age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rgbClr val="000000"/>
                </a:solidFill>
                <a:ea typeface="ＭＳ Ｐゴシック" panose="020B0600070205080204" pitchFamily="34" charset="-128"/>
              </a:rPr>
              <a:t>Family history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de-DE" sz="1800">
                <a:solidFill>
                  <a:srgbClr val="000000"/>
                </a:solidFill>
                <a:ea typeface="ＭＳ Ｐゴシック" panose="020B0600070205080204" pitchFamily="34" charset="-128"/>
              </a:rPr>
              <a:t>Abdominal swelling (pain attacks)</a:t>
            </a:r>
            <a:endParaRPr lang="de-DE" altLang="de-DE" sz="18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0" name="Rectangle 129"/>
          <p:cNvSpPr>
            <a:spLocks noChangeArrowheads="1"/>
          </p:cNvSpPr>
          <p:nvPr/>
        </p:nvSpPr>
        <p:spPr bwMode="auto">
          <a:xfrm>
            <a:off x="9786938" y="4627563"/>
            <a:ext cx="2212975" cy="1417637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de-DE" altLang="de-DE" sz="1800">
                <a:solidFill>
                  <a:srgbClr val="000000"/>
                </a:solidFill>
              </a:rPr>
              <a:t>C1-INH conc.</a:t>
            </a:r>
          </a:p>
          <a:p>
            <a:pPr eaLnBrk="1" hangingPunct="1"/>
            <a:r>
              <a:rPr lang="de-DE" altLang="de-DE" sz="1800">
                <a:solidFill>
                  <a:srgbClr val="000000"/>
                </a:solidFill>
              </a:rPr>
              <a:t>C1-INH function</a:t>
            </a:r>
          </a:p>
          <a:p>
            <a:pPr eaLnBrk="1" hangingPunct="1"/>
            <a:r>
              <a:rPr lang="de-DE" altLang="de-DE" sz="1800">
                <a:solidFill>
                  <a:srgbClr val="000000"/>
                </a:solidFill>
              </a:rPr>
              <a:t>C4</a:t>
            </a:r>
          </a:p>
        </p:txBody>
      </p:sp>
      <p:sp>
        <p:nvSpPr>
          <p:cNvPr id="111" name="Rectangle 161"/>
          <p:cNvSpPr>
            <a:spLocks noChangeArrowheads="1"/>
          </p:cNvSpPr>
          <p:nvPr/>
        </p:nvSpPr>
        <p:spPr bwMode="auto">
          <a:xfrm>
            <a:off x="9791700" y="3871913"/>
            <a:ext cx="2212975" cy="576262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altLang="de-DE" sz="1600">
                <a:solidFill>
                  <a:srgbClr val="000000"/>
                </a:solidFill>
              </a:rPr>
              <a:t>Stop ACE-Inhibitor</a:t>
            </a:r>
            <a:endParaRPr lang="de-DE" altLang="de-DE" sz="1600">
              <a:solidFill>
                <a:srgbClr val="000000"/>
              </a:solidFill>
            </a:endParaRPr>
          </a:p>
        </p:txBody>
      </p:sp>
      <p:sp>
        <p:nvSpPr>
          <p:cNvPr id="19474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t>What is it if it's not chronic urticaria ?</a:t>
            </a:r>
          </a:p>
        </p:txBody>
      </p:sp>
      <p:cxnSp>
        <p:nvCxnSpPr>
          <p:cNvPr id="5" name="Gerader Verbinder 4"/>
          <p:cNvCxnSpPr>
            <a:cxnSpLocks noChangeShapeType="1"/>
          </p:cNvCxnSpPr>
          <p:nvPr/>
        </p:nvCxnSpPr>
        <p:spPr bwMode="auto">
          <a:xfrm>
            <a:off x="0" y="3659188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0146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 animBg="1"/>
      <p:bldP spid="56" grpId="0" animBg="1"/>
      <p:bldP spid="67" grpId="0" animBg="1"/>
      <p:bldP spid="95" grpId="0" animBg="1"/>
      <p:bldP spid="96" grpId="0" animBg="1"/>
      <p:bldP spid="97" grpId="0" animBg="1"/>
      <p:bldP spid="98" grpId="0" animBg="1"/>
      <p:bldP spid="4" grpId="0"/>
      <p:bldP spid="108" grpId="0"/>
      <p:bldP spid="109" grpId="0" animBg="1"/>
      <p:bldP spid="110" grpId="0" animBg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7Cs in </a:t>
            </a:r>
            <a:r>
              <a:rPr lang="de-DE" altLang="de-DE" dirty="0" err="1"/>
              <a:t>diagnosis</a:t>
            </a:r>
            <a:endParaRPr lang="de-DE" altLang="de-DE" dirty="0"/>
          </a:p>
        </p:txBody>
      </p:sp>
      <p:sp>
        <p:nvSpPr>
          <p:cNvPr id="107" name="Rechteck 106"/>
          <p:cNvSpPr/>
          <p:nvPr/>
        </p:nvSpPr>
        <p:spPr>
          <a:xfrm>
            <a:off x="6509072" y="6300609"/>
            <a:ext cx="5677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Metz et al., J Allergy Clin Immunol </a:t>
            </a:r>
            <a:r>
              <a:rPr lang="en-US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Pract</a:t>
            </a:r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. 2021;9:2274-2283</a:t>
            </a:r>
          </a:p>
          <a:p>
            <a:pPr algn="r"/>
            <a:r>
              <a:rPr lang="de-DE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Zuberbier</a:t>
            </a:r>
            <a:r>
              <a:rPr lang="de-DE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 et al., </a:t>
            </a:r>
            <a:r>
              <a:rPr lang="es-E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Allergy. 2022;77:734-766</a:t>
            </a:r>
            <a:endParaRPr lang="de-DE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35732"/>
            <a:ext cx="5976664" cy="61020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4727848" y="2305447"/>
            <a:ext cx="7056784" cy="64349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4727849" y="2305446"/>
            <a:ext cx="576064" cy="643989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63600" eaLnBrk="1" hangingPunct="1"/>
            <a:endParaRPr lang="de-DE" sz="17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9581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ruppieren 462">
            <a:extLst>
              <a:ext uri="{FF2B5EF4-FFF2-40B4-BE49-F238E27FC236}">
                <a16:creationId xmlns:a16="http://schemas.microsoft.com/office/drawing/2014/main" id="{FC121145-C258-38FC-700E-67349CC53B22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816350"/>
            <a:ext cx="8720138" cy="2001838"/>
            <a:chOff x="334434" y="848413"/>
            <a:chExt cx="9557425" cy="2298662"/>
          </a:xfrm>
        </p:grpSpPr>
        <p:sp>
          <p:nvSpPr>
            <p:cNvPr id="426" name="Abgerundetes Rechteck 465">
              <a:extLst>
                <a:ext uri="{FF2B5EF4-FFF2-40B4-BE49-F238E27FC236}">
                  <a16:creationId xmlns:a16="http://schemas.microsoft.com/office/drawing/2014/main" id="{A431EF88-2B7D-77D4-E360-965CA8A59387}"/>
                </a:ext>
              </a:extLst>
            </p:cNvPr>
            <p:cNvSpPr/>
            <p:nvPr/>
          </p:nvSpPr>
          <p:spPr>
            <a:xfrm>
              <a:off x="334434" y="848413"/>
              <a:ext cx="9557425" cy="2298662"/>
            </a:xfrm>
            <a:prstGeom prst="roundRect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kern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427" name="Rechteck 426">
              <a:extLst>
                <a:ext uri="{FF2B5EF4-FFF2-40B4-BE49-F238E27FC236}">
                  <a16:creationId xmlns:a16="http://schemas.microsoft.com/office/drawing/2014/main" id="{54F518EA-EEA7-8A9D-AA2B-1EA83F6A8882}"/>
                </a:ext>
              </a:extLst>
            </p:cNvPr>
            <p:cNvSpPr/>
            <p:nvPr/>
          </p:nvSpPr>
          <p:spPr>
            <a:xfrm>
              <a:off x="520607" y="926798"/>
              <a:ext cx="2091393" cy="8130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000" b="1" kern="0" dirty="0">
                  <a:solidFill>
                    <a:srgbClr val="000070"/>
                  </a:solidFill>
                  <a:latin typeface="Arial"/>
                  <a:cs typeface="Times New Roman"/>
                </a:rPr>
                <a:t>Type </a:t>
              </a:r>
              <a:r>
                <a:rPr lang="de-DE" sz="2000" b="1" kern="0" dirty="0" err="1">
                  <a:solidFill>
                    <a:srgbClr val="000070"/>
                  </a:solidFill>
                  <a:latin typeface="Arial"/>
                  <a:cs typeface="Times New Roman"/>
                </a:rPr>
                <a:t>IIb</a:t>
              </a:r>
              <a:r>
                <a:rPr lang="de-DE" sz="2000" b="1" kern="0" dirty="0">
                  <a:solidFill>
                    <a:srgbClr val="000070"/>
                  </a:solidFill>
                  <a:latin typeface="Arial"/>
                  <a:cs typeface="Times New Roman"/>
                </a:rPr>
                <a:t> –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000" b="1" kern="0" dirty="0" err="1">
                  <a:solidFill>
                    <a:srgbClr val="000070"/>
                  </a:solidFill>
                  <a:latin typeface="Arial"/>
                  <a:cs typeface="Times New Roman"/>
                </a:rPr>
                <a:t>autoimmunity</a:t>
              </a:r>
              <a:endParaRPr lang="de-DE" sz="2800" b="1" kern="0" dirty="0">
                <a:solidFill>
                  <a:srgbClr val="000070"/>
                </a:solidFill>
                <a:latin typeface="Arial"/>
                <a:cs typeface="Times New Roman"/>
              </a:endParaRPr>
            </a:p>
          </p:txBody>
        </p:sp>
      </p:grpSp>
      <p:sp>
        <p:nvSpPr>
          <p:cNvPr id="21506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Pathophysiology of urticaria</a:t>
            </a:r>
            <a:endParaRPr lang="de-DE" altLang="de-DE"/>
          </a:p>
        </p:txBody>
      </p:sp>
      <p:grpSp>
        <p:nvGrpSpPr>
          <p:cNvPr id="21507" name="Gruppieren 467"/>
          <p:cNvGrpSpPr>
            <a:grpSpLocks/>
          </p:cNvGrpSpPr>
          <p:nvPr/>
        </p:nvGrpSpPr>
        <p:grpSpPr bwMode="auto">
          <a:xfrm>
            <a:off x="1752600" y="1458913"/>
            <a:ext cx="8720138" cy="2001837"/>
            <a:chOff x="334434" y="848413"/>
            <a:chExt cx="9557425" cy="2298662"/>
          </a:xfrm>
        </p:grpSpPr>
        <p:sp>
          <p:nvSpPr>
            <p:cNvPr id="469" name="Abgerundetes Rechteck 468">
              <a:extLst>
                <a:ext uri="{FF2B5EF4-FFF2-40B4-BE49-F238E27FC236}">
                  <a16:creationId xmlns:a16="http://schemas.microsoft.com/office/drawing/2014/main" id="{E7DE9524-02B1-4E3A-8B5D-4B8316896F4D}"/>
                </a:ext>
              </a:extLst>
            </p:cNvPr>
            <p:cNvSpPr/>
            <p:nvPr/>
          </p:nvSpPr>
          <p:spPr>
            <a:xfrm>
              <a:off x="334434" y="848413"/>
              <a:ext cx="9557425" cy="2298662"/>
            </a:xfrm>
            <a:prstGeom prst="roundRect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kern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470" name="Rechteck 469">
              <a:extLst>
                <a:ext uri="{FF2B5EF4-FFF2-40B4-BE49-F238E27FC236}">
                  <a16:creationId xmlns:a16="http://schemas.microsoft.com/office/drawing/2014/main" id="{FAF96049-9F8D-4B4C-BD39-BBD21D5AF324}"/>
                </a:ext>
              </a:extLst>
            </p:cNvPr>
            <p:cNvSpPr/>
            <p:nvPr/>
          </p:nvSpPr>
          <p:spPr>
            <a:xfrm>
              <a:off x="405772" y="2162715"/>
              <a:ext cx="3151009" cy="8130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000" b="1" kern="0" dirty="0">
                  <a:solidFill>
                    <a:srgbClr val="000070"/>
                  </a:solidFill>
                  <a:latin typeface="Arial"/>
                  <a:cs typeface="Times New Roman"/>
                </a:rPr>
                <a:t>Type I - </a:t>
              </a:r>
              <a:r>
                <a:rPr lang="de-DE" sz="2000" b="1" kern="0" dirty="0" err="1">
                  <a:solidFill>
                    <a:srgbClr val="000070"/>
                  </a:solidFill>
                  <a:latin typeface="Arial"/>
                  <a:cs typeface="Times New Roman"/>
                </a:rPr>
                <a:t>autoimmunity</a:t>
              </a:r>
              <a:endParaRPr lang="de-DE" sz="2000" b="1" kern="0" dirty="0">
                <a:solidFill>
                  <a:srgbClr val="000070"/>
                </a:solidFill>
                <a:latin typeface="Arial"/>
                <a:cs typeface="Times New Roman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000" b="1" kern="0" dirty="0">
                  <a:solidFill>
                    <a:srgbClr val="000070"/>
                  </a:solidFill>
                  <a:latin typeface="Arial"/>
                  <a:cs typeface="Times New Roman"/>
                </a:rPr>
                <a:t>(</a:t>
              </a:r>
              <a:r>
                <a:rPr lang="de-DE" sz="2000" b="1" kern="0" dirty="0" err="1">
                  <a:solidFill>
                    <a:srgbClr val="000070"/>
                  </a:solidFill>
                  <a:latin typeface="Arial"/>
                  <a:cs typeface="Times New Roman"/>
                </a:rPr>
                <a:t>autoallergy</a:t>
              </a:r>
              <a:r>
                <a:rPr lang="de-DE" sz="2000" b="1" kern="0" dirty="0">
                  <a:solidFill>
                    <a:srgbClr val="000070"/>
                  </a:solidFill>
                  <a:latin typeface="Arial"/>
                  <a:cs typeface="Times New Roman"/>
                </a:rPr>
                <a:t>)</a:t>
              </a:r>
            </a:p>
          </p:txBody>
        </p:sp>
      </p:grpSp>
      <p:sp>
        <p:nvSpPr>
          <p:cNvPr id="21508" name="Oval 9"/>
          <p:cNvSpPr>
            <a:spLocks noChangeAspect="1" noChangeArrowheads="1"/>
          </p:cNvSpPr>
          <p:nvPr/>
        </p:nvSpPr>
        <p:spPr bwMode="auto">
          <a:xfrm flipV="1">
            <a:off x="5527675" y="2305050"/>
            <a:ext cx="3113088" cy="3071813"/>
          </a:xfrm>
          <a:prstGeom prst="ellipse">
            <a:avLst/>
          </a:prstGeom>
          <a:solidFill>
            <a:srgbClr val="E5B9D3"/>
          </a:solidFill>
          <a:ln w="19050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72" name="Oval 10">
            <a:extLst>
              <a:ext uri="{FF2B5EF4-FFF2-40B4-BE49-F238E27FC236}">
                <a16:creationId xmlns:a16="http://schemas.microsoft.com/office/drawing/2014/main" id="{B8D6BC5D-30CC-4E7D-8FF0-81FCDF8C100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614988" y="2390775"/>
            <a:ext cx="2938462" cy="2900363"/>
          </a:xfrm>
          <a:prstGeom prst="ellipse">
            <a:avLst/>
          </a:prstGeom>
          <a:solidFill>
            <a:srgbClr val="E1E2EB"/>
          </a:solidFill>
          <a:ln w="19050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de-DE" altLang="de-DE" sz="105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21510" name="Group 12"/>
          <p:cNvGrpSpPr>
            <a:grpSpLocks/>
          </p:cNvGrpSpPr>
          <p:nvPr/>
        </p:nvGrpSpPr>
        <p:grpSpPr bwMode="auto">
          <a:xfrm rot="1376142">
            <a:off x="7426325" y="1990725"/>
            <a:ext cx="347663" cy="635000"/>
            <a:chOff x="2785" y="459"/>
            <a:chExt cx="367" cy="672"/>
          </a:xfrm>
        </p:grpSpPr>
        <p:sp>
          <p:nvSpPr>
            <p:cNvPr id="21624" name="Freeform 13"/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625" name="Freeform 14"/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626" name="Line 15"/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627" name="Line 16"/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628" name="Line 17"/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1511" name="Oval 33"/>
          <p:cNvSpPr>
            <a:spLocks noChangeArrowheads="1"/>
          </p:cNvSpPr>
          <p:nvPr/>
        </p:nvSpPr>
        <p:spPr bwMode="auto">
          <a:xfrm flipV="1">
            <a:off x="6011863" y="3111500"/>
            <a:ext cx="173037" cy="173038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12" name="Oval 34"/>
          <p:cNvSpPr>
            <a:spLocks noChangeArrowheads="1"/>
          </p:cNvSpPr>
          <p:nvPr/>
        </p:nvSpPr>
        <p:spPr bwMode="auto">
          <a:xfrm flipV="1">
            <a:off x="6345238" y="2819400"/>
            <a:ext cx="171450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13" name="Oval 36"/>
          <p:cNvSpPr>
            <a:spLocks noChangeArrowheads="1"/>
          </p:cNvSpPr>
          <p:nvPr/>
        </p:nvSpPr>
        <p:spPr bwMode="auto">
          <a:xfrm flipV="1">
            <a:off x="6396038" y="3067050"/>
            <a:ext cx="112712" cy="1190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14" name="Oval 37"/>
          <p:cNvSpPr>
            <a:spLocks noChangeArrowheads="1"/>
          </p:cNvSpPr>
          <p:nvPr/>
        </p:nvSpPr>
        <p:spPr bwMode="auto">
          <a:xfrm flipV="1">
            <a:off x="6232525" y="3260725"/>
            <a:ext cx="214313" cy="2063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15" name="Oval 33"/>
          <p:cNvSpPr>
            <a:spLocks noChangeArrowheads="1"/>
          </p:cNvSpPr>
          <p:nvPr/>
        </p:nvSpPr>
        <p:spPr bwMode="auto">
          <a:xfrm flipH="1" flipV="1">
            <a:off x="7986713" y="3111500"/>
            <a:ext cx="173037" cy="173038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16" name="Oval 34"/>
          <p:cNvSpPr>
            <a:spLocks noChangeArrowheads="1"/>
          </p:cNvSpPr>
          <p:nvPr/>
        </p:nvSpPr>
        <p:spPr bwMode="auto">
          <a:xfrm flipH="1" flipV="1">
            <a:off x="7654925" y="2819400"/>
            <a:ext cx="171450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17" name="Oval 37"/>
          <p:cNvSpPr>
            <a:spLocks noChangeArrowheads="1"/>
          </p:cNvSpPr>
          <p:nvPr/>
        </p:nvSpPr>
        <p:spPr bwMode="auto">
          <a:xfrm flipH="1" flipV="1">
            <a:off x="7454900" y="3055938"/>
            <a:ext cx="212725" cy="204787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18" name="Oval 33"/>
          <p:cNvSpPr>
            <a:spLocks noChangeArrowheads="1"/>
          </p:cNvSpPr>
          <p:nvPr/>
        </p:nvSpPr>
        <p:spPr bwMode="auto">
          <a:xfrm flipH="1" flipV="1">
            <a:off x="7847013" y="3487738"/>
            <a:ext cx="171450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19" name="Oval 34"/>
          <p:cNvSpPr>
            <a:spLocks noChangeArrowheads="1"/>
          </p:cNvSpPr>
          <p:nvPr/>
        </p:nvSpPr>
        <p:spPr bwMode="auto">
          <a:xfrm flipH="1" flipV="1">
            <a:off x="7308850" y="3351213"/>
            <a:ext cx="173038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20" name="Oval 36"/>
          <p:cNvSpPr>
            <a:spLocks noChangeArrowheads="1"/>
          </p:cNvSpPr>
          <p:nvPr/>
        </p:nvSpPr>
        <p:spPr bwMode="auto">
          <a:xfrm flipH="1" flipV="1">
            <a:off x="7585075" y="3479800"/>
            <a:ext cx="112713" cy="1174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21" name="Oval 34"/>
          <p:cNvSpPr>
            <a:spLocks noChangeArrowheads="1"/>
          </p:cNvSpPr>
          <p:nvPr/>
        </p:nvSpPr>
        <p:spPr bwMode="auto">
          <a:xfrm flipV="1">
            <a:off x="6848475" y="2981325"/>
            <a:ext cx="171450" cy="1698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22" name="Oval 36"/>
          <p:cNvSpPr>
            <a:spLocks noChangeArrowheads="1"/>
          </p:cNvSpPr>
          <p:nvPr/>
        </p:nvSpPr>
        <p:spPr bwMode="auto">
          <a:xfrm flipV="1">
            <a:off x="6689725" y="3351213"/>
            <a:ext cx="112713" cy="119062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23" name="Oval 32"/>
          <p:cNvSpPr>
            <a:spLocks noChangeArrowheads="1"/>
          </p:cNvSpPr>
          <p:nvPr/>
        </p:nvSpPr>
        <p:spPr bwMode="auto">
          <a:xfrm flipH="1" flipV="1">
            <a:off x="8642350" y="2768600"/>
            <a:ext cx="171450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24" name="Oval 33"/>
          <p:cNvSpPr>
            <a:spLocks noChangeArrowheads="1"/>
          </p:cNvSpPr>
          <p:nvPr/>
        </p:nvSpPr>
        <p:spPr bwMode="auto">
          <a:xfrm flipH="1" flipV="1">
            <a:off x="7986713" y="3111500"/>
            <a:ext cx="173037" cy="173038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25" name="Oval 34"/>
          <p:cNvSpPr>
            <a:spLocks noChangeArrowheads="1"/>
          </p:cNvSpPr>
          <p:nvPr/>
        </p:nvSpPr>
        <p:spPr bwMode="auto">
          <a:xfrm flipH="1" flipV="1">
            <a:off x="7654925" y="2819400"/>
            <a:ext cx="171450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26" name="Oval 35"/>
          <p:cNvSpPr>
            <a:spLocks noChangeArrowheads="1"/>
          </p:cNvSpPr>
          <p:nvPr/>
        </p:nvSpPr>
        <p:spPr bwMode="auto">
          <a:xfrm flipH="1" flipV="1">
            <a:off x="8324850" y="2654300"/>
            <a:ext cx="171450" cy="1698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27" name="Oval 36"/>
          <p:cNvSpPr>
            <a:spLocks noChangeArrowheads="1"/>
          </p:cNvSpPr>
          <p:nvPr/>
        </p:nvSpPr>
        <p:spPr bwMode="auto">
          <a:xfrm flipH="1" flipV="1">
            <a:off x="7889875" y="2984500"/>
            <a:ext cx="111125" cy="1190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28" name="Oval 37"/>
          <p:cNvSpPr>
            <a:spLocks noChangeArrowheads="1"/>
          </p:cNvSpPr>
          <p:nvPr/>
        </p:nvSpPr>
        <p:spPr bwMode="auto">
          <a:xfrm flipH="1" flipV="1">
            <a:off x="7724775" y="3260725"/>
            <a:ext cx="214313" cy="2063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21529" name="Group 38"/>
          <p:cNvGrpSpPr>
            <a:grpSpLocks/>
          </p:cNvGrpSpPr>
          <p:nvPr/>
        </p:nvGrpSpPr>
        <p:grpSpPr bwMode="auto">
          <a:xfrm flipH="1" flipV="1">
            <a:off x="8180388" y="2868613"/>
            <a:ext cx="277812" cy="249237"/>
            <a:chOff x="1430" y="2925"/>
            <a:chExt cx="293" cy="263"/>
          </a:xfrm>
        </p:grpSpPr>
        <p:sp>
          <p:nvSpPr>
            <p:cNvPr id="21620" name="Freeform 39"/>
            <p:cNvSpPr>
              <a:spLocks/>
            </p:cNvSpPr>
            <p:nvPr/>
          </p:nvSpPr>
          <p:spPr bwMode="auto">
            <a:xfrm>
              <a:off x="1430" y="2929"/>
              <a:ext cx="203" cy="259"/>
            </a:xfrm>
            <a:custGeom>
              <a:avLst/>
              <a:gdLst>
                <a:gd name="T0" fmla="*/ 0 w 203"/>
                <a:gd name="T1" fmla="*/ 4 h 259"/>
                <a:gd name="T2" fmla="*/ 21 w 203"/>
                <a:gd name="T3" fmla="*/ 37 h 259"/>
                <a:gd name="T4" fmla="*/ 57 w 203"/>
                <a:gd name="T5" fmla="*/ 83 h 259"/>
                <a:gd name="T6" fmla="*/ 124 w 203"/>
                <a:gd name="T7" fmla="*/ 75 h 259"/>
                <a:gd name="T8" fmla="*/ 156 w 203"/>
                <a:gd name="T9" fmla="*/ 62 h 259"/>
                <a:gd name="T10" fmla="*/ 182 w 203"/>
                <a:gd name="T11" fmla="*/ 79 h 259"/>
                <a:gd name="T12" fmla="*/ 203 w 203"/>
                <a:gd name="T13" fmla="*/ 105 h 259"/>
                <a:gd name="T14" fmla="*/ 191 w 203"/>
                <a:gd name="T15" fmla="*/ 142 h 259"/>
                <a:gd name="T16" fmla="*/ 153 w 203"/>
                <a:gd name="T17" fmla="*/ 184 h 259"/>
                <a:gd name="T18" fmla="*/ 141 w 203"/>
                <a:gd name="T19" fmla="*/ 218 h 259"/>
                <a:gd name="T20" fmla="*/ 174 w 203"/>
                <a:gd name="T21" fmla="*/ 259 h 2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" h="259">
                  <a:moveTo>
                    <a:pt x="0" y="4"/>
                  </a:moveTo>
                  <a:cubicBezTo>
                    <a:pt x="5" y="0"/>
                    <a:pt x="14" y="23"/>
                    <a:pt x="21" y="37"/>
                  </a:cubicBezTo>
                  <a:cubicBezTo>
                    <a:pt x="31" y="50"/>
                    <a:pt x="40" y="77"/>
                    <a:pt x="57" y="83"/>
                  </a:cubicBezTo>
                  <a:cubicBezTo>
                    <a:pt x="80" y="100"/>
                    <a:pt x="98" y="82"/>
                    <a:pt x="124" y="75"/>
                  </a:cubicBezTo>
                  <a:cubicBezTo>
                    <a:pt x="142" y="71"/>
                    <a:pt x="146" y="61"/>
                    <a:pt x="156" y="62"/>
                  </a:cubicBezTo>
                  <a:cubicBezTo>
                    <a:pt x="166" y="67"/>
                    <a:pt x="174" y="73"/>
                    <a:pt x="182" y="79"/>
                  </a:cubicBezTo>
                  <a:cubicBezTo>
                    <a:pt x="187" y="88"/>
                    <a:pt x="196" y="96"/>
                    <a:pt x="203" y="105"/>
                  </a:cubicBezTo>
                  <a:cubicBezTo>
                    <a:pt x="202" y="119"/>
                    <a:pt x="203" y="133"/>
                    <a:pt x="191" y="142"/>
                  </a:cubicBezTo>
                  <a:cubicBezTo>
                    <a:pt x="181" y="155"/>
                    <a:pt x="161" y="167"/>
                    <a:pt x="153" y="184"/>
                  </a:cubicBezTo>
                  <a:cubicBezTo>
                    <a:pt x="144" y="210"/>
                    <a:pt x="138" y="194"/>
                    <a:pt x="141" y="218"/>
                  </a:cubicBezTo>
                  <a:cubicBezTo>
                    <a:pt x="153" y="234"/>
                    <a:pt x="174" y="256"/>
                    <a:pt x="174" y="259"/>
                  </a:cubicBezTo>
                </a:path>
              </a:pathLst>
            </a:custGeom>
            <a:solidFill>
              <a:srgbClr val="C8CADA"/>
            </a:solidFill>
            <a:ln w="19050" cap="flat" cmpd="sng">
              <a:solidFill>
                <a:srgbClr val="947DD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21" name="Oval 40"/>
            <p:cNvSpPr>
              <a:spLocks noChangeArrowheads="1"/>
            </p:cNvSpPr>
            <p:nvPr/>
          </p:nvSpPr>
          <p:spPr bwMode="auto">
            <a:xfrm>
              <a:off x="1573" y="2925"/>
              <a:ext cx="150" cy="156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622" name="Freeform 41"/>
            <p:cNvSpPr>
              <a:spLocks/>
            </p:cNvSpPr>
            <p:nvPr/>
          </p:nvSpPr>
          <p:spPr bwMode="auto">
            <a:xfrm>
              <a:off x="1552" y="2999"/>
              <a:ext cx="89" cy="83"/>
            </a:xfrm>
            <a:custGeom>
              <a:avLst/>
              <a:gdLst>
                <a:gd name="T0" fmla="*/ 47 w 89"/>
                <a:gd name="T1" fmla="*/ 10 h 83"/>
                <a:gd name="T2" fmla="*/ 29 w 89"/>
                <a:gd name="T3" fmla="*/ 7 h 83"/>
                <a:gd name="T4" fmla="*/ 32 w 89"/>
                <a:gd name="T5" fmla="*/ 3 h 83"/>
                <a:gd name="T6" fmla="*/ 25 w 89"/>
                <a:gd name="T7" fmla="*/ 4 h 83"/>
                <a:gd name="T8" fmla="*/ 11 w 89"/>
                <a:gd name="T9" fmla="*/ 12 h 83"/>
                <a:gd name="T10" fmla="*/ 29 w 89"/>
                <a:gd name="T11" fmla="*/ 64 h 83"/>
                <a:gd name="T12" fmla="*/ 46 w 89"/>
                <a:gd name="T13" fmla="*/ 76 h 83"/>
                <a:gd name="T14" fmla="*/ 83 w 89"/>
                <a:gd name="T15" fmla="*/ 64 h 83"/>
                <a:gd name="T16" fmla="*/ 89 w 89"/>
                <a:gd name="T17" fmla="*/ 54 h 83"/>
                <a:gd name="T18" fmla="*/ 62 w 89"/>
                <a:gd name="T19" fmla="*/ 22 h 83"/>
                <a:gd name="T20" fmla="*/ 47 w 89"/>
                <a:gd name="T21" fmla="*/ 6 h 83"/>
                <a:gd name="T22" fmla="*/ 38 w 89"/>
                <a:gd name="T23" fmla="*/ 0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83">
                  <a:moveTo>
                    <a:pt x="47" y="10"/>
                  </a:moveTo>
                  <a:cubicBezTo>
                    <a:pt x="41" y="9"/>
                    <a:pt x="35" y="10"/>
                    <a:pt x="29" y="7"/>
                  </a:cubicBezTo>
                  <a:cubicBezTo>
                    <a:pt x="27" y="6"/>
                    <a:pt x="33" y="4"/>
                    <a:pt x="32" y="3"/>
                  </a:cubicBezTo>
                  <a:cubicBezTo>
                    <a:pt x="30" y="2"/>
                    <a:pt x="27" y="4"/>
                    <a:pt x="25" y="4"/>
                  </a:cubicBezTo>
                  <a:cubicBezTo>
                    <a:pt x="20" y="7"/>
                    <a:pt x="16" y="9"/>
                    <a:pt x="11" y="12"/>
                  </a:cubicBezTo>
                  <a:cubicBezTo>
                    <a:pt x="0" y="26"/>
                    <a:pt x="10" y="61"/>
                    <a:pt x="29" y="64"/>
                  </a:cubicBezTo>
                  <a:cubicBezTo>
                    <a:pt x="36" y="68"/>
                    <a:pt x="37" y="74"/>
                    <a:pt x="46" y="76"/>
                  </a:cubicBezTo>
                  <a:cubicBezTo>
                    <a:pt x="61" y="83"/>
                    <a:pt x="71" y="69"/>
                    <a:pt x="83" y="64"/>
                  </a:cubicBezTo>
                  <a:cubicBezTo>
                    <a:pt x="84" y="62"/>
                    <a:pt x="89" y="56"/>
                    <a:pt x="89" y="54"/>
                  </a:cubicBezTo>
                  <a:cubicBezTo>
                    <a:pt x="87" y="44"/>
                    <a:pt x="70" y="26"/>
                    <a:pt x="62" y="22"/>
                  </a:cubicBezTo>
                  <a:cubicBezTo>
                    <a:pt x="58" y="14"/>
                    <a:pt x="56" y="7"/>
                    <a:pt x="47" y="6"/>
                  </a:cubicBezTo>
                  <a:cubicBezTo>
                    <a:pt x="44" y="4"/>
                    <a:pt x="38" y="0"/>
                    <a:pt x="38" y="0"/>
                  </a:cubicBezTo>
                </a:path>
              </a:pathLst>
            </a:custGeom>
            <a:solidFill>
              <a:srgbClr val="C8CA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623" name="Freeform 42"/>
            <p:cNvSpPr>
              <a:spLocks/>
            </p:cNvSpPr>
            <p:nvPr/>
          </p:nvSpPr>
          <p:spPr bwMode="auto">
            <a:xfrm>
              <a:off x="1485" y="3024"/>
              <a:ext cx="77" cy="108"/>
            </a:xfrm>
            <a:custGeom>
              <a:avLst/>
              <a:gdLst>
                <a:gd name="T0" fmla="*/ 0 w 77"/>
                <a:gd name="T1" fmla="*/ 0 h 108"/>
                <a:gd name="T2" fmla="*/ 29 w 77"/>
                <a:gd name="T3" fmla="*/ 42 h 108"/>
                <a:gd name="T4" fmla="*/ 50 w 77"/>
                <a:gd name="T5" fmla="*/ 72 h 108"/>
                <a:gd name="T6" fmla="*/ 77 w 77"/>
                <a:gd name="T7" fmla="*/ 108 h 1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108">
                  <a:moveTo>
                    <a:pt x="0" y="0"/>
                  </a:moveTo>
                  <a:cubicBezTo>
                    <a:pt x="5" y="7"/>
                    <a:pt x="19" y="28"/>
                    <a:pt x="29" y="42"/>
                  </a:cubicBezTo>
                  <a:cubicBezTo>
                    <a:pt x="37" y="54"/>
                    <a:pt x="42" y="61"/>
                    <a:pt x="50" y="72"/>
                  </a:cubicBezTo>
                  <a:cubicBezTo>
                    <a:pt x="58" y="83"/>
                    <a:pt x="72" y="101"/>
                    <a:pt x="77" y="108"/>
                  </a:cubicBezTo>
                </a:path>
              </a:pathLst>
            </a:custGeom>
            <a:noFill/>
            <a:ln w="19050" cmpd="sng">
              <a:solidFill>
                <a:srgbClr val="C8CAD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1530" name="Group 43"/>
          <p:cNvGrpSpPr>
            <a:grpSpLocks/>
          </p:cNvGrpSpPr>
          <p:nvPr/>
        </p:nvGrpSpPr>
        <p:grpSpPr bwMode="auto">
          <a:xfrm rot="-1176529" flipH="1" flipV="1">
            <a:off x="7891463" y="2554288"/>
            <a:ext cx="292100" cy="293687"/>
            <a:chOff x="1430" y="2925"/>
            <a:chExt cx="293" cy="263"/>
          </a:xfrm>
        </p:grpSpPr>
        <p:sp>
          <p:nvSpPr>
            <p:cNvPr id="21616" name="Freeform 44"/>
            <p:cNvSpPr>
              <a:spLocks/>
            </p:cNvSpPr>
            <p:nvPr/>
          </p:nvSpPr>
          <p:spPr bwMode="auto">
            <a:xfrm>
              <a:off x="1430" y="2929"/>
              <a:ext cx="203" cy="259"/>
            </a:xfrm>
            <a:custGeom>
              <a:avLst/>
              <a:gdLst>
                <a:gd name="T0" fmla="*/ 0 w 203"/>
                <a:gd name="T1" fmla="*/ 4 h 259"/>
                <a:gd name="T2" fmla="*/ 21 w 203"/>
                <a:gd name="T3" fmla="*/ 37 h 259"/>
                <a:gd name="T4" fmla="*/ 57 w 203"/>
                <a:gd name="T5" fmla="*/ 83 h 259"/>
                <a:gd name="T6" fmla="*/ 124 w 203"/>
                <a:gd name="T7" fmla="*/ 75 h 259"/>
                <a:gd name="T8" fmla="*/ 156 w 203"/>
                <a:gd name="T9" fmla="*/ 62 h 259"/>
                <a:gd name="T10" fmla="*/ 182 w 203"/>
                <a:gd name="T11" fmla="*/ 79 h 259"/>
                <a:gd name="T12" fmla="*/ 203 w 203"/>
                <a:gd name="T13" fmla="*/ 105 h 259"/>
                <a:gd name="T14" fmla="*/ 191 w 203"/>
                <a:gd name="T15" fmla="*/ 142 h 259"/>
                <a:gd name="T16" fmla="*/ 153 w 203"/>
                <a:gd name="T17" fmla="*/ 184 h 259"/>
                <a:gd name="T18" fmla="*/ 141 w 203"/>
                <a:gd name="T19" fmla="*/ 218 h 259"/>
                <a:gd name="T20" fmla="*/ 174 w 203"/>
                <a:gd name="T21" fmla="*/ 259 h 2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" h="259">
                  <a:moveTo>
                    <a:pt x="0" y="4"/>
                  </a:moveTo>
                  <a:cubicBezTo>
                    <a:pt x="5" y="0"/>
                    <a:pt x="14" y="23"/>
                    <a:pt x="21" y="37"/>
                  </a:cubicBezTo>
                  <a:cubicBezTo>
                    <a:pt x="31" y="50"/>
                    <a:pt x="40" y="77"/>
                    <a:pt x="57" y="83"/>
                  </a:cubicBezTo>
                  <a:cubicBezTo>
                    <a:pt x="80" y="100"/>
                    <a:pt x="98" y="82"/>
                    <a:pt x="124" y="75"/>
                  </a:cubicBezTo>
                  <a:cubicBezTo>
                    <a:pt x="142" y="71"/>
                    <a:pt x="146" y="61"/>
                    <a:pt x="156" y="62"/>
                  </a:cubicBezTo>
                  <a:cubicBezTo>
                    <a:pt x="166" y="67"/>
                    <a:pt x="174" y="73"/>
                    <a:pt x="182" y="79"/>
                  </a:cubicBezTo>
                  <a:cubicBezTo>
                    <a:pt x="187" y="88"/>
                    <a:pt x="196" y="96"/>
                    <a:pt x="203" y="105"/>
                  </a:cubicBezTo>
                  <a:cubicBezTo>
                    <a:pt x="202" y="119"/>
                    <a:pt x="203" y="133"/>
                    <a:pt x="191" y="142"/>
                  </a:cubicBezTo>
                  <a:cubicBezTo>
                    <a:pt x="181" y="155"/>
                    <a:pt x="161" y="167"/>
                    <a:pt x="153" y="184"/>
                  </a:cubicBezTo>
                  <a:cubicBezTo>
                    <a:pt x="144" y="210"/>
                    <a:pt x="138" y="194"/>
                    <a:pt x="141" y="218"/>
                  </a:cubicBezTo>
                  <a:cubicBezTo>
                    <a:pt x="153" y="234"/>
                    <a:pt x="174" y="256"/>
                    <a:pt x="174" y="259"/>
                  </a:cubicBezTo>
                </a:path>
              </a:pathLst>
            </a:custGeom>
            <a:solidFill>
              <a:srgbClr val="C8CADA"/>
            </a:solidFill>
            <a:ln w="19050" cap="flat" cmpd="sng">
              <a:solidFill>
                <a:srgbClr val="947DD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17" name="Oval 45"/>
            <p:cNvSpPr>
              <a:spLocks noChangeArrowheads="1"/>
            </p:cNvSpPr>
            <p:nvPr/>
          </p:nvSpPr>
          <p:spPr bwMode="auto">
            <a:xfrm>
              <a:off x="1573" y="2925"/>
              <a:ext cx="150" cy="156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618" name="Freeform 46"/>
            <p:cNvSpPr>
              <a:spLocks/>
            </p:cNvSpPr>
            <p:nvPr/>
          </p:nvSpPr>
          <p:spPr bwMode="auto">
            <a:xfrm>
              <a:off x="1552" y="2999"/>
              <a:ext cx="89" cy="83"/>
            </a:xfrm>
            <a:custGeom>
              <a:avLst/>
              <a:gdLst>
                <a:gd name="T0" fmla="*/ 47 w 89"/>
                <a:gd name="T1" fmla="*/ 10 h 83"/>
                <a:gd name="T2" fmla="*/ 29 w 89"/>
                <a:gd name="T3" fmla="*/ 7 h 83"/>
                <a:gd name="T4" fmla="*/ 32 w 89"/>
                <a:gd name="T5" fmla="*/ 3 h 83"/>
                <a:gd name="T6" fmla="*/ 25 w 89"/>
                <a:gd name="T7" fmla="*/ 4 h 83"/>
                <a:gd name="T8" fmla="*/ 11 w 89"/>
                <a:gd name="T9" fmla="*/ 12 h 83"/>
                <a:gd name="T10" fmla="*/ 29 w 89"/>
                <a:gd name="T11" fmla="*/ 64 h 83"/>
                <a:gd name="T12" fmla="*/ 46 w 89"/>
                <a:gd name="T13" fmla="*/ 76 h 83"/>
                <a:gd name="T14" fmla="*/ 83 w 89"/>
                <a:gd name="T15" fmla="*/ 64 h 83"/>
                <a:gd name="T16" fmla="*/ 89 w 89"/>
                <a:gd name="T17" fmla="*/ 54 h 83"/>
                <a:gd name="T18" fmla="*/ 62 w 89"/>
                <a:gd name="T19" fmla="*/ 22 h 83"/>
                <a:gd name="T20" fmla="*/ 47 w 89"/>
                <a:gd name="T21" fmla="*/ 6 h 83"/>
                <a:gd name="T22" fmla="*/ 38 w 89"/>
                <a:gd name="T23" fmla="*/ 0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83">
                  <a:moveTo>
                    <a:pt x="47" y="10"/>
                  </a:moveTo>
                  <a:cubicBezTo>
                    <a:pt x="41" y="9"/>
                    <a:pt x="35" y="10"/>
                    <a:pt x="29" y="7"/>
                  </a:cubicBezTo>
                  <a:cubicBezTo>
                    <a:pt x="27" y="6"/>
                    <a:pt x="33" y="4"/>
                    <a:pt x="32" y="3"/>
                  </a:cubicBezTo>
                  <a:cubicBezTo>
                    <a:pt x="30" y="2"/>
                    <a:pt x="27" y="4"/>
                    <a:pt x="25" y="4"/>
                  </a:cubicBezTo>
                  <a:cubicBezTo>
                    <a:pt x="20" y="7"/>
                    <a:pt x="16" y="9"/>
                    <a:pt x="11" y="12"/>
                  </a:cubicBezTo>
                  <a:cubicBezTo>
                    <a:pt x="0" y="26"/>
                    <a:pt x="10" y="61"/>
                    <a:pt x="29" y="64"/>
                  </a:cubicBezTo>
                  <a:cubicBezTo>
                    <a:pt x="36" y="68"/>
                    <a:pt x="37" y="74"/>
                    <a:pt x="46" y="76"/>
                  </a:cubicBezTo>
                  <a:cubicBezTo>
                    <a:pt x="61" y="83"/>
                    <a:pt x="71" y="69"/>
                    <a:pt x="83" y="64"/>
                  </a:cubicBezTo>
                  <a:cubicBezTo>
                    <a:pt x="84" y="62"/>
                    <a:pt x="89" y="56"/>
                    <a:pt x="89" y="54"/>
                  </a:cubicBezTo>
                  <a:cubicBezTo>
                    <a:pt x="87" y="44"/>
                    <a:pt x="70" y="26"/>
                    <a:pt x="62" y="22"/>
                  </a:cubicBezTo>
                  <a:cubicBezTo>
                    <a:pt x="58" y="14"/>
                    <a:pt x="56" y="7"/>
                    <a:pt x="47" y="6"/>
                  </a:cubicBezTo>
                  <a:cubicBezTo>
                    <a:pt x="44" y="4"/>
                    <a:pt x="38" y="0"/>
                    <a:pt x="38" y="0"/>
                  </a:cubicBezTo>
                </a:path>
              </a:pathLst>
            </a:custGeom>
            <a:solidFill>
              <a:srgbClr val="C8CA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619" name="Freeform 47"/>
            <p:cNvSpPr>
              <a:spLocks/>
            </p:cNvSpPr>
            <p:nvPr/>
          </p:nvSpPr>
          <p:spPr bwMode="auto">
            <a:xfrm>
              <a:off x="1485" y="3024"/>
              <a:ext cx="77" cy="108"/>
            </a:xfrm>
            <a:custGeom>
              <a:avLst/>
              <a:gdLst>
                <a:gd name="T0" fmla="*/ 0 w 77"/>
                <a:gd name="T1" fmla="*/ 0 h 108"/>
                <a:gd name="T2" fmla="*/ 29 w 77"/>
                <a:gd name="T3" fmla="*/ 42 h 108"/>
                <a:gd name="T4" fmla="*/ 50 w 77"/>
                <a:gd name="T5" fmla="*/ 72 h 108"/>
                <a:gd name="T6" fmla="*/ 77 w 77"/>
                <a:gd name="T7" fmla="*/ 108 h 1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108">
                  <a:moveTo>
                    <a:pt x="0" y="0"/>
                  </a:moveTo>
                  <a:cubicBezTo>
                    <a:pt x="5" y="7"/>
                    <a:pt x="19" y="28"/>
                    <a:pt x="29" y="42"/>
                  </a:cubicBezTo>
                  <a:cubicBezTo>
                    <a:pt x="37" y="54"/>
                    <a:pt x="42" y="61"/>
                    <a:pt x="50" y="72"/>
                  </a:cubicBezTo>
                  <a:cubicBezTo>
                    <a:pt x="58" y="83"/>
                    <a:pt x="72" y="101"/>
                    <a:pt x="77" y="108"/>
                  </a:cubicBezTo>
                </a:path>
              </a:pathLst>
            </a:custGeom>
            <a:noFill/>
            <a:ln w="19050" cmpd="sng">
              <a:solidFill>
                <a:srgbClr val="C8CAD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1531" name="Oval 48"/>
          <p:cNvSpPr>
            <a:spLocks noChangeArrowheads="1"/>
          </p:cNvSpPr>
          <p:nvPr/>
        </p:nvSpPr>
        <p:spPr bwMode="auto">
          <a:xfrm flipH="1" flipV="1">
            <a:off x="8215313" y="2395538"/>
            <a:ext cx="111125" cy="119062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32" name="Oval 49"/>
          <p:cNvSpPr>
            <a:spLocks noChangeArrowheads="1"/>
          </p:cNvSpPr>
          <p:nvPr/>
        </p:nvSpPr>
        <p:spPr bwMode="auto">
          <a:xfrm flipH="1" flipV="1">
            <a:off x="8701088" y="2484438"/>
            <a:ext cx="171450" cy="169862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33" name="Oval 50"/>
          <p:cNvSpPr>
            <a:spLocks noChangeArrowheads="1"/>
          </p:cNvSpPr>
          <p:nvPr/>
        </p:nvSpPr>
        <p:spPr bwMode="auto">
          <a:xfrm flipH="1" flipV="1">
            <a:off x="9502775" y="2106613"/>
            <a:ext cx="112713" cy="1174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34" name="Oval 51"/>
          <p:cNvSpPr>
            <a:spLocks noChangeArrowheads="1"/>
          </p:cNvSpPr>
          <p:nvPr/>
        </p:nvSpPr>
        <p:spPr bwMode="auto">
          <a:xfrm flipH="1" flipV="1">
            <a:off x="8459788" y="2359025"/>
            <a:ext cx="214312" cy="204788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35" name="Oval 36"/>
          <p:cNvSpPr>
            <a:spLocks noChangeArrowheads="1"/>
          </p:cNvSpPr>
          <p:nvPr/>
        </p:nvSpPr>
        <p:spPr bwMode="auto">
          <a:xfrm flipH="1" flipV="1">
            <a:off x="7889875" y="2984500"/>
            <a:ext cx="111125" cy="1190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36" name="Oval 32"/>
          <p:cNvSpPr>
            <a:spLocks noChangeArrowheads="1"/>
          </p:cNvSpPr>
          <p:nvPr/>
        </p:nvSpPr>
        <p:spPr bwMode="auto">
          <a:xfrm flipH="1" flipV="1">
            <a:off x="9847263" y="2360613"/>
            <a:ext cx="171450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37" name="Oval 33"/>
          <p:cNvSpPr>
            <a:spLocks noChangeArrowheads="1"/>
          </p:cNvSpPr>
          <p:nvPr/>
        </p:nvSpPr>
        <p:spPr bwMode="auto">
          <a:xfrm flipH="1" flipV="1">
            <a:off x="9525000" y="1360488"/>
            <a:ext cx="173038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38" name="Oval 34"/>
          <p:cNvSpPr>
            <a:spLocks noChangeArrowheads="1"/>
          </p:cNvSpPr>
          <p:nvPr/>
        </p:nvSpPr>
        <p:spPr bwMode="auto">
          <a:xfrm flipH="1" flipV="1">
            <a:off x="9080500" y="2603500"/>
            <a:ext cx="171450" cy="1698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39" name="Oval 35"/>
          <p:cNvSpPr>
            <a:spLocks noChangeArrowheads="1"/>
          </p:cNvSpPr>
          <p:nvPr/>
        </p:nvSpPr>
        <p:spPr bwMode="auto">
          <a:xfrm flipH="1" flipV="1">
            <a:off x="9278938" y="1195388"/>
            <a:ext cx="171450" cy="169862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40" name="Oval 36"/>
          <p:cNvSpPr>
            <a:spLocks noChangeArrowheads="1"/>
          </p:cNvSpPr>
          <p:nvPr/>
        </p:nvSpPr>
        <p:spPr bwMode="auto">
          <a:xfrm flipH="1" flipV="1">
            <a:off x="9196388" y="2032000"/>
            <a:ext cx="111125" cy="1190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41" name="Oval 37"/>
          <p:cNvSpPr>
            <a:spLocks noChangeArrowheads="1"/>
          </p:cNvSpPr>
          <p:nvPr/>
        </p:nvSpPr>
        <p:spPr bwMode="auto">
          <a:xfrm flipH="1" flipV="1">
            <a:off x="9013825" y="2286000"/>
            <a:ext cx="214313" cy="204788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42" name="Oval 48"/>
          <p:cNvSpPr>
            <a:spLocks noChangeArrowheads="1"/>
          </p:cNvSpPr>
          <p:nvPr/>
        </p:nvSpPr>
        <p:spPr bwMode="auto">
          <a:xfrm flipH="1" flipV="1">
            <a:off x="9066213" y="3008313"/>
            <a:ext cx="109537" cy="119062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43" name="Oval 49"/>
          <p:cNvSpPr>
            <a:spLocks noChangeArrowheads="1"/>
          </p:cNvSpPr>
          <p:nvPr/>
        </p:nvSpPr>
        <p:spPr bwMode="auto">
          <a:xfrm flipH="1" flipV="1">
            <a:off x="9750425" y="1841500"/>
            <a:ext cx="173038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44" name="Oval 50"/>
          <p:cNvSpPr>
            <a:spLocks noChangeArrowheads="1"/>
          </p:cNvSpPr>
          <p:nvPr/>
        </p:nvSpPr>
        <p:spPr bwMode="auto">
          <a:xfrm flipH="1" flipV="1">
            <a:off x="9478963" y="2435225"/>
            <a:ext cx="111125" cy="1174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45" name="Oval 51"/>
          <p:cNvSpPr>
            <a:spLocks noChangeArrowheads="1"/>
          </p:cNvSpPr>
          <p:nvPr/>
        </p:nvSpPr>
        <p:spPr bwMode="auto">
          <a:xfrm flipH="1" flipV="1">
            <a:off x="9067800" y="1511300"/>
            <a:ext cx="212725" cy="2063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21546" name="Gruppieren 584"/>
          <p:cNvGrpSpPr>
            <a:grpSpLocks/>
          </p:cNvGrpSpPr>
          <p:nvPr/>
        </p:nvGrpSpPr>
        <p:grpSpPr bwMode="auto">
          <a:xfrm>
            <a:off x="3695700" y="1352550"/>
            <a:ext cx="2820988" cy="2114550"/>
            <a:chOff x="324450" y="385946"/>
            <a:chExt cx="3549570" cy="2662581"/>
          </a:xfrm>
        </p:grpSpPr>
        <p:grpSp>
          <p:nvGrpSpPr>
            <p:cNvPr id="21585" name="Gruppieren 191"/>
            <p:cNvGrpSpPr>
              <a:grpSpLocks/>
            </p:cNvGrpSpPr>
            <p:nvPr/>
          </p:nvGrpSpPr>
          <p:grpSpPr bwMode="auto">
            <a:xfrm>
              <a:off x="2341261" y="1507459"/>
              <a:ext cx="1532759" cy="1541068"/>
              <a:chOff x="2341261" y="1507459"/>
              <a:chExt cx="1532759" cy="1541068"/>
            </a:xfrm>
          </p:grpSpPr>
          <p:sp>
            <p:nvSpPr>
              <p:cNvPr id="21596" name="Oval 32"/>
              <p:cNvSpPr>
                <a:spLocks noChangeArrowheads="1"/>
              </p:cNvSpPr>
              <p:nvPr/>
            </p:nvSpPr>
            <p:spPr bwMode="auto">
              <a:xfrm flipV="1">
                <a:off x="2414384" y="2169724"/>
                <a:ext cx="216555" cy="215131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1597" name="Oval 33"/>
              <p:cNvSpPr>
                <a:spLocks noChangeArrowheads="1"/>
              </p:cNvSpPr>
              <p:nvPr/>
            </p:nvSpPr>
            <p:spPr bwMode="auto">
              <a:xfrm flipV="1">
                <a:off x="3238417" y="2601393"/>
                <a:ext cx="217961" cy="216537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1598" name="Oval 34"/>
              <p:cNvSpPr>
                <a:spLocks noChangeArrowheads="1"/>
              </p:cNvSpPr>
              <p:nvPr/>
            </p:nvSpPr>
            <p:spPr bwMode="auto">
              <a:xfrm flipV="1">
                <a:off x="3657465" y="2234404"/>
                <a:ext cx="216555" cy="215131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1599" name="Oval 35"/>
              <p:cNvSpPr>
                <a:spLocks noChangeArrowheads="1"/>
              </p:cNvSpPr>
              <p:nvPr/>
            </p:nvSpPr>
            <p:spPr bwMode="auto">
              <a:xfrm flipV="1">
                <a:off x="2813745" y="2024898"/>
                <a:ext cx="216555" cy="215131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1600" name="Oval 36"/>
              <p:cNvSpPr>
                <a:spLocks noChangeArrowheads="1"/>
              </p:cNvSpPr>
              <p:nvPr/>
            </p:nvSpPr>
            <p:spPr bwMode="auto">
              <a:xfrm flipV="1">
                <a:off x="3438097" y="2441099"/>
                <a:ext cx="140620" cy="149045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1601" name="Oval 37"/>
              <p:cNvSpPr>
                <a:spLocks noChangeArrowheads="1"/>
              </p:cNvSpPr>
              <p:nvPr/>
            </p:nvSpPr>
            <p:spPr bwMode="auto">
              <a:xfrm flipV="1">
                <a:off x="3516845" y="2789807"/>
                <a:ext cx="268584" cy="258720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21602" name="Group 38"/>
              <p:cNvGrpSpPr>
                <a:grpSpLocks/>
              </p:cNvGrpSpPr>
              <p:nvPr/>
            </p:nvGrpSpPr>
            <p:grpSpPr bwMode="auto">
              <a:xfrm flipV="1">
                <a:off x="2862962" y="2296272"/>
                <a:ext cx="348738" cy="312151"/>
                <a:chOff x="1430" y="2925"/>
                <a:chExt cx="293" cy="263"/>
              </a:xfrm>
            </p:grpSpPr>
            <p:sp>
              <p:nvSpPr>
                <p:cNvPr id="21612" name="Freeform 39"/>
                <p:cNvSpPr>
                  <a:spLocks/>
                </p:cNvSpPr>
                <p:nvPr/>
              </p:nvSpPr>
              <p:spPr bwMode="auto">
                <a:xfrm>
                  <a:off x="1430" y="2929"/>
                  <a:ext cx="203" cy="259"/>
                </a:xfrm>
                <a:custGeom>
                  <a:avLst/>
                  <a:gdLst>
                    <a:gd name="T0" fmla="*/ 0 w 203"/>
                    <a:gd name="T1" fmla="*/ 4 h 259"/>
                    <a:gd name="T2" fmla="*/ 21 w 203"/>
                    <a:gd name="T3" fmla="*/ 37 h 259"/>
                    <a:gd name="T4" fmla="*/ 57 w 203"/>
                    <a:gd name="T5" fmla="*/ 83 h 259"/>
                    <a:gd name="T6" fmla="*/ 124 w 203"/>
                    <a:gd name="T7" fmla="*/ 75 h 259"/>
                    <a:gd name="T8" fmla="*/ 156 w 203"/>
                    <a:gd name="T9" fmla="*/ 62 h 259"/>
                    <a:gd name="T10" fmla="*/ 182 w 203"/>
                    <a:gd name="T11" fmla="*/ 79 h 259"/>
                    <a:gd name="T12" fmla="*/ 203 w 203"/>
                    <a:gd name="T13" fmla="*/ 105 h 259"/>
                    <a:gd name="T14" fmla="*/ 191 w 203"/>
                    <a:gd name="T15" fmla="*/ 142 h 259"/>
                    <a:gd name="T16" fmla="*/ 153 w 203"/>
                    <a:gd name="T17" fmla="*/ 184 h 259"/>
                    <a:gd name="T18" fmla="*/ 141 w 203"/>
                    <a:gd name="T19" fmla="*/ 218 h 259"/>
                    <a:gd name="T20" fmla="*/ 174 w 203"/>
                    <a:gd name="T21" fmla="*/ 259 h 2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03" h="259">
                      <a:moveTo>
                        <a:pt x="0" y="4"/>
                      </a:moveTo>
                      <a:cubicBezTo>
                        <a:pt x="5" y="0"/>
                        <a:pt x="14" y="23"/>
                        <a:pt x="21" y="37"/>
                      </a:cubicBezTo>
                      <a:cubicBezTo>
                        <a:pt x="31" y="50"/>
                        <a:pt x="40" y="77"/>
                        <a:pt x="57" y="83"/>
                      </a:cubicBezTo>
                      <a:cubicBezTo>
                        <a:pt x="80" y="100"/>
                        <a:pt x="98" y="82"/>
                        <a:pt x="124" y="75"/>
                      </a:cubicBezTo>
                      <a:cubicBezTo>
                        <a:pt x="142" y="71"/>
                        <a:pt x="146" y="61"/>
                        <a:pt x="156" y="62"/>
                      </a:cubicBezTo>
                      <a:cubicBezTo>
                        <a:pt x="166" y="67"/>
                        <a:pt x="174" y="73"/>
                        <a:pt x="182" y="79"/>
                      </a:cubicBezTo>
                      <a:cubicBezTo>
                        <a:pt x="187" y="88"/>
                        <a:pt x="196" y="96"/>
                        <a:pt x="203" y="105"/>
                      </a:cubicBezTo>
                      <a:cubicBezTo>
                        <a:pt x="202" y="119"/>
                        <a:pt x="203" y="133"/>
                        <a:pt x="191" y="142"/>
                      </a:cubicBezTo>
                      <a:cubicBezTo>
                        <a:pt x="181" y="155"/>
                        <a:pt x="161" y="167"/>
                        <a:pt x="153" y="184"/>
                      </a:cubicBezTo>
                      <a:cubicBezTo>
                        <a:pt x="144" y="210"/>
                        <a:pt x="138" y="194"/>
                        <a:pt x="141" y="218"/>
                      </a:cubicBezTo>
                      <a:cubicBezTo>
                        <a:pt x="153" y="234"/>
                        <a:pt x="174" y="256"/>
                        <a:pt x="174" y="259"/>
                      </a:cubicBezTo>
                    </a:path>
                  </a:pathLst>
                </a:custGeom>
                <a:solidFill>
                  <a:srgbClr val="C8CADA"/>
                </a:solidFill>
                <a:ln w="19050" cap="flat" cmpd="sng">
                  <a:solidFill>
                    <a:srgbClr val="947DD5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613" name="Oval 40"/>
                <p:cNvSpPr>
                  <a:spLocks noChangeArrowheads="1"/>
                </p:cNvSpPr>
                <p:nvPr/>
              </p:nvSpPr>
              <p:spPr bwMode="auto">
                <a:xfrm>
                  <a:off x="1573" y="2925"/>
                  <a:ext cx="150" cy="156"/>
                </a:xfrm>
                <a:prstGeom prst="ellipse">
                  <a:avLst/>
                </a:prstGeom>
                <a:solidFill>
                  <a:srgbClr val="C8CADA"/>
                </a:solidFill>
                <a:ln w="19050" algn="ctr">
                  <a:solidFill>
                    <a:srgbClr val="947DD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de-DE" sz="1200">
                    <a:solidFill>
                      <a:srgbClr val="000000"/>
                    </a:solidFill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21614" name="Freeform 41"/>
                <p:cNvSpPr>
                  <a:spLocks/>
                </p:cNvSpPr>
                <p:nvPr/>
              </p:nvSpPr>
              <p:spPr bwMode="auto">
                <a:xfrm>
                  <a:off x="1552" y="2999"/>
                  <a:ext cx="89" cy="83"/>
                </a:xfrm>
                <a:custGeom>
                  <a:avLst/>
                  <a:gdLst>
                    <a:gd name="T0" fmla="*/ 47 w 89"/>
                    <a:gd name="T1" fmla="*/ 10 h 83"/>
                    <a:gd name="T2" fmla="*/ 29 w 89"/>
                    <a:gd name="T3" fmla="*/ 7 h 83"/>
                    <a:gd name="T4" fmla="*/ 32 w 89"/>
                    <a:gd name="T5" fmla="*/ 3 h 83"/>
                    <a:gd name="T6" fmla="*/ 25 w 89"/>
                    <a:gd name="T7" fmla="*/ 4 h 83"/>
                    <a:gd name="T8" fmla="*/ 11 w 89"/>
                    <a:gd name="T9" fmla="*/ 12 h 83"/>
                    <a:gd name="T10" fmla="*/ 29 w 89"/>
                    <a:gd name="T11" fmla="*/ 64 h 83"/>
                    <a:gd name="T12" fmla="*/ 46 w 89"/>
                    <a:gd name="T13" fmla="*/ 76 h 83"/>
                    <a:gd name="T14" fmla="*/ 83 w 89"/>
                    <a:gd name="T15" fmla="*/ 64 h 83"/>
                    <a:gd name="T16" fmla="*/ 89 w 89"/>
                    <a:gd name="T17" fmla="*/ 54 h 83"/>
                    <a:gd name="T18" fmla="*/ 62 w 89"/>
                    <a:gd name="T19" fmla="*/ 22 h 83"/>
                    <a:gd name="T20" fmla="*/ 47 w 89"/>
                    <a:gd name="T21" fmla="*/ 6 h 83"/>
                    <a:gd name="T22" fmla="*/ 38 w 89"/>
                    <a:gd name="T23" fmla="*/ 0 h 8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9" h="83">
                      <a:moveTo>
                        <a:pt x="47" y="10"/>
                      </a:moveTo>
                      <a:cubicBezTo>
                        <a:pt x="41" y="9"/>
                        <a:pt x="35" y="10"/>
                        <a:pt x="29" y="7"/>
                      </a:cubicBezTo>
                      <a:cubicBezTo>
                        <a:pt x="27" y="6"/>
                        <a:pt x="33" y="4"/>
                        <a:pt x="32" y="3"/>
                      </a:cubicBezTo>
                      <a:cubicBezTo>
                        <a:pt x="30" y="2"/>
                        <a:pt x="27" y="4"/>
                        <a:pt x="25" y="4"/>
                      </a:cubicBezTo>
                      <a:cubicBezTo>
                        <a:pt x="20" y="7"/>
                        <a:pt x="16" y="9"/>
                        <a:pt x="11" y="12"/>
                      </a:cubicBezTo>
                      <a:cubicBezTo>
                        <a:pt x="0" y="26"/>
                        <a:pt x="10" y="61"/>
                        <a:pt x="29" y="64"/>
                      </a:cubicBezTo>
                      <a:cubicBezTo>
                        <a:pt x="36" y="68"/>
                        <a:pt x="37" y="74"/>
                        <a:pt x="46" y="76"/>
                      </a:cubicBezTo>
                      <a:cubicBezTo>
                        <a:pt x="61" y="83"/>
                        <a:pt x="71" y="69"/>
                        <a:pt x="83" y="64"/>
                      </a:cubicBezTo>
                      <a:cubicBezTo>
                        <a:pt x="84" y="62"/>
                        <a:pt x="89" y="56"/>
                        <a:pt x="89" y="54"/>
                      </a:cubicBezTo>
                      <a:cubicBezTo>
                        <a:pt x="87" y="44"/>
                        <a:pt x="70" y="26"/>
                        <a:pt x="62" y="22"/>
                      </a:cubicBezTo>
                      <a:cubicBezTo>
                        <a:pt x="58" y="14"/>
                        <a:pt x="56" y="7"/>
                        <a:pt x="47" y="6"/>
                      </a:cubicBezTo>
                      <a:cubicBezTo>
                        <a:pt x="44" y="4"/>
                        <a:pt x="38" y="0"/>
                        <a:pt x="38" y="0"/>
                      </a:cubicBezTo>
                    </a:path>
                  </a:pathLst>
                </a:custGeom>
                <a:solidFill>
                  <a:srgbClr val="C8CAD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615" name="Freeform 42"/>
                <p:cNvSpPr>
                  <a:spLocks/>
                </p:cNvSpPr>
                <p:nvPr/>
              </p:nvSpPr>
              <p:spPr bwMode="auto">
                <a:xfrm>
                  <a:off x="1485" y="3024"/>
                  <a:ext cx="77" cy="108"/>
                </a:xfrm>
                <a:custGeom>
                  <a:avLst/>
                  <a:gdLst>
                    <a:gd name="T0" fmla="*/ 0 w 77"/>
                    <a:gd name="T1" fmla="*/ 0 h 108"/>
                    <a:gd name="T2" fmla="*/ 29 w 77"/>
                    <a:gd name="T3" fmla="*/ 42 h 108"/>
                    <a:gd name="T4" fmla="*/ 50 w 77"/>
                    <a:gd name="T5" fmla="*/ 72 h 108"/>
                    <a:gd name="T6" fmla="*/ 77 w 77"/>
                    <a:gd name="T7" fmla="*/ 108 h 10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7" h="108">
                      <a:moveTo>
                        <a:pt x="0" y="0"/>
                      </a:moveTo>
                      <a:cubicBezTo>
                        <a:pt x="5" y="7"/>
                        <a:pt x="19" y="28"/>
                        <a:pt x="29" y="42"/>
                      </a:cubicBezTo>
                      <a:cubicBezTo>
                        <a:pt x="37" y="54"/>
                        <a:pt x="42" y="61"/>
                        <a:pt x="50" y="72"/>
                      </a:cubicBezTo>
                      <a:cubicBezTo>
                        <a:pt x="58" y="83"/>
                        <a:pt x="72" y="101"/>
                        <a:pt x="77" y="108"/>
                      </a:cubicBezTo>
                    </a:path>
                  </a:pathLst>
                </a:custGeom>
                <a:noFill/>
                <a:ln w="19050" cmpd="sng">
                  <a:solidFill>
                    <a:srgbClr val="C8CAD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1603" name="Group 43"/>
              <p:cNvGrpSpPr>
                <a:grpSpLocks/>
              </p:cNvGrpSpPr>
              <p:nvPr/>
            </p:nvGrpSpPr>
            <p:grpSpPr bwMode="auto">
              <a:xfrm rot="1176529" flipV="1">
                <a:off x="3207481" y="1899757"/>
                <a:ext cx="368424" cy="369800"/>
                <a:chOff x="1430" y="2925"/>
                <a:chExt cx="293" cy="263"/>
              </a:xfrm>
            </p:grpSpPr>
            <p:sp>
              <p:nvSpPr>
                <p:cNvPr id="21608" name="Freeform 44"/>
                <p:cNvSpPr>
                  <a:spLocks/>
                </p:cNvSpPr>
                <p:nvPr/>
              </p:nvSpPr>
              <p:spPr bwMode="auto">
                <a:xfrm>
                  <a:off x="1430" y="2929"/>
                  <a:ext cx="203" cy="259"/>
                </a:xfrm>
                <a:custGeom>
                  <a:avLst/>
                  <a:gdLst>
                    <a:gd name="T0" fmla="*/ 0 w 203"/>
                    <a:gd name="T1" fmla="*/ 4 h 259"/>
                    <a:gd name="T2" fmla="*/ 21 w 203"/>
                    <a:gd name="T3" fmla="*/ 37 h 259"/>
                    <a:gd name="T4" fmla="*/ 57 w 203"/>
                    <a:gd name="T5" fmla="*/ 83 h 259"/>
                    <a:gd name="T6" fmla="*/ 124 w 203"/>
                    <a:gd name="T7" fmla="*/ 75 h 259"/>
                    <a:gd name="T8" fmla="*/ 156 w 203"/>
                    <a:gd name="T9" fmla="*/ 62 h 259"/>
                    <a:gd name="T10" fmla="*/ 182 w 203"/>
                    <a:gd name="T11" fmla="*/ 79 h 259"/>
                    <a:gd name="T12" fmla="*/ 203 w 203"/>
                    <a:gd name="T13" fmla="*/ 105 h 259"/>
                    <a:gd name="T14" fmla="*/ 191 w 203"/>
                    <a:gd name="T15" fmla="*/ 142 h 259"/>
                    <a:gd name="T16" fmla="*/ 153 w 203"/>
                    <a:gd name="T17" fmla="*/ 184 h 259"/>
                    <a:gd name="T18" fmla="*/ 141 w 203"/>
                    <a:gd name="T19" fmla="*/ 218 h 259"/>
                    <a:gd name="T20" fmla="*/ 174 w 203"/>
                    <a:gd name="T21" fmla="*/ 259 h 2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03" h="259">
                      <a:moveTo>
                        <a:pt x="0" y="4"/>
                      </a:moveTo>
                      <a:cubicBezTo>
                        <a:pt x="5" y="0"/>
                        <a:pt x="14" y="23"/>
                        <a:pt x="21" y="37"/>
                      </a:cubicBezTo>
                      <a:cubicBezTo>
                        <a:pt x="31" y="50"/>
                        <a:pt x="40" y="77"/>
                        <a:pt x="57" y="83"/>
                      </a:cubicBezTo>
                      <a:cubicBezTo>
                        <a:pt x="80" y="100"/>
                        <a:pt x="98" y="82"/>
                        <a:pt x="124" y="75"/>
                      </a:cubicBezTo>
                      <a:cubicBezTo>
                        <a:pt x="142" y="71"/>
                        <a:pt x="146" y="61"/>
                        <a:pt x="156" y="62"/>
                      </a:cubicBezTo>
                      <a:cubicBezTo>
                        <a:pt x="166" y="67"/>
                        <a:pt x="174" y="73"/>
                        <a:pt x="182" y="79"/>
                      </a:cubicBezTo>
                      <a:cubicBezTo>
                        <a:pt x="187" y="88"/>
                        <a:pt x="196" y="96"/>
                        <a:pt x="203" y="105"/>
                      </a:cubicBezTo>
                      <a:cubicBezTo>
                        <a:pt x="202" y="119"/>
                        <a:pt x="203" y="133"/>
                        <a:pt x="191" y="142"/>
                      </a:cubicBezTo>
                      <a:cubicBezTo>
                        <a:pt x="181" y="155"/>
                        <a:pt x="161" y="167"/>
                        <a:pt x="153" y="184"/>
                      </a:cubicBezTo>
                      <a:cubicBezTo>
                        <a:pt x="144" y="210"/>
                        <a:pt x="138" y="194"/>
                        <a:pt x="141" y="218"/>
                      </a:cubicBezTo>
                      <a:cubicBezTo>
                        <a:pt x="153" y="234"/>
                        <a:pt x="174" y="256"/>
                        <a:pt x="174" y="259"/>
                      </a:cubicBezTo>
                    </a:path>
                  </a:pathLst>
                </a:custGeom>
                <a:solidFill>
                  <a:srgbClr val="C8CADA"/>
                </a:solidFill>
                <a:ln w="19050" cap="flat" cmpd="sng">
                  <a:solidFill>
                    <a:srgbClr val="947DD5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609" name="Oval 45"/>
                <p:cNvSpPr>
                  <a:spLocks noChangeArrowheads="1"/>
                </p:cNvSpPr>
                <p:nvPr/>
              </p:nvSpPr>
              <p:spPr bwMode="auto">
                <a:xfrm>
                  <a:off x="1573" y="2925"/>
                  <a:ext cx="150" cy="156"/>
                </a:xfrm>
                <a:prstGeom prst="ellipse">
                  <a:avLst/>
                </a:prstGeom>
                <a:solidFill>
                  <a:srgbClr val="C8CADA"/>
                </a:solidFill>
                <a:ln w="19050" algn="ctr">
                  <a:solidFill>
                    <a:srgbClr val="947DD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de-DE" sz="1200">
                    <a:solidFill>
                      <a:srgbClr val="000000"/>
                    </a:solidFill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21610" name="Freeform 46"/>
                <p:cNvSpPr>
                  <a:spLocks/>
                </p:cNvSpPr>
                <p:nvPr/>
              </p:nvSpPr>
              <p:spPr bwMode="auto">
                <a:xfrm>
                  <a:off x="1552" y="2999"/>
                  <a:ext cx="89" cy="83"/>
                </a:xfrm>
                <a:custGeom>
                  <a:avLst/>
                  <a:gdLst>
                    <a:gd name="T0" fmla="*/ 47 w 89"/>
                    <a:gd name="T1" fmla="*/ 10 h 83"/>
                    <a:gd name="T2" fmla="*/ 29 w 89"/>
                    <a:gd name="T3" fmla="*/ 7 h 83"/>
                    <a:gd name="T4" fmla="*/ 32 w 89"/>
                    <a:gd name="T5" fmla="*/ 3 h 83"/>
                    <a:gd name="T6" fmla="*/ 25 w 89"/>
                    <a:gd name="T7" fmla="*/ 4 h 83"/>
                    <a:gd name="T8" fmla="*/ 11 w 89"/>
                    <a:gd name="T9" fmla="*/ 12 h 83"/>
                    <a:gd name="T10" fmla="*/ 29 w 89"/>
                    <a:gd name="T11" fmla="*/ 64 h 83"/>
                    <a:gd name="T12" fmla="*/ 46 w 89"/>
                    <a:gd name="T13" fmla="*/ 76 h 83"/>
                    <a:gd name="T14" fmla="*/ 83 w 89"/>
                    <a:gd name="T15" fmla="*/ 64 h 83"/>
                    <a:gd name="T16" fmla="*/ 89 w 89"/>
                    <a:gd name="T17" fmla="*/ 54 h 83"/>
                    <a:gd name="T18" fmla="*/ 62 w 89"/>
                    <a:gd name="T19" fmla="*/ 22 h 83"/>
                    <a:gd name="T20" fmla="*/ 47 w 89"/>
                    <a:gd name="T21" fmla="*/ 6 h 83"/>
                    <a:gd name="T22" fmla="*/ 38 w 89"/>
                    <a:gd name="T23" fmla="*/ 0 h 8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9" h="83">
                      <a:moveTo>
                        <a:pt x="47" y="10"/>
                      </a:moveTo>
                      <a:cubicBezTo>
                        <a:pt x="41" y="9"/>
                        <a:pt x="35" y="10"/>
                        <a:pt x="29" y="7"/>
                      </a:cubicBezTo>
                      <a:cubicBezTo>
                        <a:pt x="27" y="6"/>
                        <a:pt x="33" y="4"/>
                        <a:pt x="32" y="3"/>
                      </a:cubicBezTo>
                      <a:cubicBezTo>
                        <a:pt x="30" y="2"/>
                        <a:pt x="27" y="4"/>
                        <a:pt x="25" y="4"/>
                      </a:cubicBezTo>
                      <a:cubicBezTo>
                        <a:pt x="20" y="7"/>
                        <a:pt x="16" y="9"/>
                        <a:pt x="11" y="12"/>
                      </a:cubicBezTo>
                      <a:cubicBezTo>
                        <a:pt x="0" y="26"/>
                        <a:pt x="10" y="61"/>
                        <a:pt x="29" y="64"/>
                      </a:cubicBezTo>
                      <a:cubicBezTo>
                        <a:pt x="36" y="68"/>
                        <a:pt x="37" y="74"/>
                        <a:pt x="46" y="76"/>
                      </a:cubicBezTo>
                      <a:cubicBezTo>
                        <a:pt x="61" y="83"/>
                        <a:pt x="71" y="69"/>
                        <a:pt x="83" y="64"/>
                      </a:cubicBezTo>
                      <a:cubicBezTo>
                        <a:pt x="84" y="62"/>
                        <a:pt x="89" y="56"/>
                        <a:pt x="89" y="54"/>
                      </a:cubicBezTo>
                      <a:cubicBezTo>
                        <a:pt x="87" y="44"/>
                        <a:pt x="70" y="26"/>
                        <a:pt x="62" y="22"/>
                      </a:cubicBezTo>
                      <a:cubicBezTo>
                        <a:pt x="58" y="14"/>
                        <a:pt x="56" y="7"/>
                        <a:pt x="47" y="6"/>
                      </a:cubicBezTo>
                      <a:cubicBezTo>
                        <a:pt x="44" y="4"/>
                        <a:pt x="38" y="0"/>
                        <a:pt x="38" y="0"/>
                      </a:cubicBezTo>
                    </a:path>
                  </a:pathLst>
                </a:custGeom>
                <a:solidFill>
                  <a:srgbClr val="C8CAD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611" name="Freeform 47"/>
                <p:cNvSpPr>
                  <a:spLocks/>
                </p:cNvSpPr>
                <p:nvPr/>
              </p:nvSpPr>
              <p:spPr bwMode="auto">
                <a:xfrm>
                  <a:off x="1485" y="3024"/>
                  <a:ext cx="77" cy="108"/>
                </a:xfrm>
                <a:custGeom>
                  <a:avLst/>
                  <a:gdLst>
                    <a:gd name="T0" fmla="*/ 0 w 77"/>
                    <a:gd name="T1" fmla="*/ 0 h 108"/>
                    <a:gd name="T2" fmla="*/ 29 w 77"/>
                    <a:gd name="T3" fmla="*/ 42 h 108"/>
                    <a:gd name="T4" fmla="*/ 50 w 77"/>
                    <a:gd name="T5" fmla="*/ 72 h 108"/>
                    <a:gd name="T6" fmla="*/ 77 w 77"/>
                    <a:gd name="T7" fmla="*/ 108 h 10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7" h="108">
                      <a:moveTo>
                        <a:pt x="0" y="0"/>
                      </a:moveTo>
                      <a:cubicBezTo>
                        <a:pt x="5" y="7"/>
                        <a:pt x="19" y="28"/>
                        <a:pt x="29" y="42"/>
                      </a:cubicBezTo>
                      <a:cubicBezTo>
                        <a:pt x="37" y="54"/>
                        <a:pt x="42" y="61"/>
                        <a:pt x="50" y="72"/>
                      </a:cubicBezTo>
                      <a:cubicBezTo>
                        <a:pt x="58" y="83"/>
                        <a:pt x="72" y="101"/>
                        <a:pt x="77" y="108"/>
                      </a:cubicBezTo>
                    </a:path>
                  </a:pathLst>
                </a:custGeom>
                <a:noFill/>
                <a:ln w="19050" cmpd="sng">
                  <a:solidFill>
                    <a:srgbClr val="C8CAD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1604" name="Oval 48"/>
              <p:cNvSpPr>
                <a:spLocks noChangeArrowheads="1"/>
              </p:cNvSpPr>
              <p:nvPr/>
            </p:nvSpPr>
            <p:spPr bwMode="auto">
              <a:xfrm flipV="1">
                <a:off x="3028893" y="1700092"/>
                <a:ext cx="139214" cy="149045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1605" name="Oval 49"/>
              <p:cNvSpPr>
                <a:spLocks noChangeArrowheads="1"/>
              </p:cNvSpPr>
              <p:nvPr/>
            </p:nvSpPr>
            <p:spPr bwMode="auto">
              <a:xfrm flipV="1">
                <a:off x="2341261" y="1811173"/>
                <a:ext cx="216555" cy="215131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1606" name="Oval 50"/>
              <p:cNvSpPr>
                <a:spLocks noChangeArrowheads="1"/>
              </p:cNvSpPr>
              <p:nvPr/>
            </p:nvSpPr>
            <p:spPr bwMode="auto">
              <a:xfrm flipV="1">
                <a:off x="2573284" y="1507459"/>
                <a:ext cx="140620" cy="149045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1607" name="Oval 51"/>
              <p:cNvSpPr>
                <a:spLocks noChangeArrowheads="1"/>
              </p:cNvSpPr>
              <p:nvPr/>
            </p:nvSpPr>
            <p:spPr bwMode="auto">
              <a:xfrm flipV="1">
                <a:off x="2645001" y="1749305"/>
                <a:ext cx="268584" cy="258720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200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21586" name="Oval 32"/>
            <p:cNvSpPr>
              <a:spLocks noChangeArrowheads="1"/>
            </p:cNvSpPr>
            <p:nvPr/>
          </p:nvSpPr>
          <p:spPr bwMode="auto">
            <a:xfrm flipH="1" flipV="1">
              <a:off x="1567531" y="855578"/>
              <a:ext cx="216555" cy="215131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587" name="Oval 33"/>
            <p:cNvSpPr>
              <a:spLocks noChangeArrowheads="1"/>
            </p:cNvSpPr>
            <p:nvPr/>
          </p:nvSpPr>
          <p:spPr bwMode="auto">
            <a:xfrm flipH="1" flipV="1">
              <a:off x="1711482" y="1668353"/>
              <a:ext cx="217961" cy="216538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588" name="Oval 34"/>
            <p:cNvSpPr>
              <a:spLocks noChangeArrowheads="1"/>
            </p:cNvSpPr>
            <p:nvPr/>
          </p:nvSpPr>
          <p:spPr bwMode="auto">
            <a:xfrm flipH="1" flipV="1">
              <a:off x="324450" y="920258"/>
              <a:ext cx="216555" cy="215131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589" name="Oval 35"/>
            <p:cNvSpPr>
              <a:spLocks noChangeArrowheads="1"/>
            </p:cNvSpPr>
            <p:nvPr/>
          </p:nvSpPr>
          <p:spPr bwMode="auto">
            <a:xfrm flipH="1" flipV="1">
              <a:off x="1168170" y="710752"/>
              <a:ext cx="216555" cy="215131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590" name="Oval 36"/>
            <p:cNvSpPr>
              <a:spLocks noChangeArrowheads="1"/>
            </p:cNvSpPr>
            <p:nvPr/>
          </p:nvSpPr>
          <p:spPr bwMode="auto">
            <a:xfrm flipH="1" flipV="1">
              <a:off x="1135827" y="1589632"/>
              <a:ext cx="140620" cy="14904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591" name="Oval 37"/>
            <p:cNvSpPr>
              <a:spLocks noChangeArrowheads="1"/>
            </p:cNvSpPr>
            <p:nvPr/>
          </p:nvSpPr>
          <p:spPr bwMode="auto">
            <a:xfrm flipH="1" flipV="1">
              <a:off x="760864" y="1199366"/>
              <a:ext cx="268584" cy="258720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592" name="Oval 48"/>
            <p:cNvSpPr>
              <a:spLocks noChangeArrowheads="1"/>
            </p:cNvSpPr>
            <p:nvPr/>
          </p:nvSpPr>
          <p:spPr bwMode="auto">
            <a:xfrm flipH="1" flipV="1">
              <a:off x="1030363" y="385946"/>
              <a:ext cx="139214" cy="14904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593" name="Oval 49"/>
            <p:cNvSpPr>
              <a:spLocks noChangeArrowheads="1"/>
            </p:cNvSpPr>
            <p:nvPr/>
          </p:nvSpPr>
          <p:spPr bwMode="auto">
            <a:xfrm flipH="1" flipV="1">
              <a:off x="2182421" y="826917"/>
              <a:ext cx="216555" cy="215131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594" name="Oval 50"/>
            <p:cNvSpPr>
              <a:spLocks noChangeArrowheads="1"/>
            </p:cNvSpPr>
            <p:nvPr/>
          </p:nvSpPr>
          <p:spPr bwMode="auto">
            <a:xfrm flipH="1" flipV="1">
              <a:off x="1884444" y="593514"/>
              <a:ext cx="140620" cy="14904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1595" name="Oval 51"/>
            <p:cNvSpPr>
              <a:spLocks noChangeArrowheads="1"/>
            </p:cNvSpPr>
            <p:nvPr/>
          </p:nvSpPr>
          <p:spPr bwMode="auto">
            <a:xfrm flipH="1" flipV="1">
              <a:off x="1686170" y="1201475"/>
              <a:ext cx="268584" cy="258720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21547" name="Gruppieren 616"/>
          <p:cNvGrpSpPr>
            <a:grpSpLocks/>
          </p:cNvGrpSpPr>
          <p:nvPr/>
        </p:nvGrpSpPr>
        <p:grpSpPr bwMode="auto">
          <a:xfrm rot="-1006117">
            <a:off x="7392988" y="1720850"/>
            <a:ext cx="608012" cy="617538"/>
            <a:chOff x="6094542" y="172947"/>
            <a:chExt cx="2980189" cy="3031041"/>
          </a:xfrm>
        </p:grpSpPr>
        <p:sp>
          <p:nvSpPr>
            <p:cNvPr id="618" name="Oval 176">
              <a:extLst>
                <a:ext uri="{FF2B5EF4-FFF2-40B4-BE49-F238E27FC236}">
                  <a16:creationId xmlns:a16="http://schemas.microsoft.com/office/drawing/2014/main" id="{AF0456F5-5546-4E3D-9C84-7E6A97F30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4732" y="1764809"/>
              <a:ext cx="272339" cy="67010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9" name="Oval 177">
              <a:extLst>
                <a:ext uri="{FF2B5EF4-FFF2-40B4-BE49-F238E27FC236}">
                  <a16:creationId xmlns:a16="http://schemas.microsoft.com/office/drawing/2014/main" id="{A6FFFC5D-FDA7-41E4-A2FA-D65C8F033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6825" y="1798919"/>
              <a:ext cx="272339" cy="66230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0" name="Oval 178">
              <a:extLst>
                <a:ext uri="{FF2B5EF4-FFF2-40B4-BE49-F238E27FC236}">
                  <a16:creationId xmlns:a16="http://schemas.microsoft.com/office/drawing/2014/main" id="{3F238A48-E99E-4EFE-89B6-3CD547145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3133" y="2523996"/>
              <a:ext cx="272344" cy="662312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1" name="Oval 179">
              <a:extLst>
                <a:ext uri="{FF2B5EF4-FFF2-40B4-BE49-F238E27FC236}">
                  <a16:creationId xmlns:a16="http://schemas.microsoft.com/office/drawing/2014/main" id="{93CE8F79-A868-4807-AB30-495A9B0E4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3670" y="2353897"/>
              <a:ext cx="272339" cy="67010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2" name="Oval 180">
              <a:extLst>
                <a:ext uri="{FF2B5EF4-FFF2-40B4-BE49-F238E27FC236}">
                  <a16:creationId xmlns:a16="http://schemas.microsoft.com/office/drawing/2014/main" id="{F5B2F011-34AD-4232-B8E3-37D1758DF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1645" y="1081204"/>
              <a:ext cx="272339" cy="67010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3" name="Oval 181">
              <a:extLst>
                <a:ext uri="{FF2B5EF4-FFF2-40B4-BE49-F238E27FC236}">
                  <a16:creationId xmlns:a16="http://schemas.microsoft.com/office/drawing/2014/main" id="{8FAD4429-DCF7-42E1-AA61-4B5F1DAEF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2396" y="1042861"/>
              <a:ext cx="272344" cy="66230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4" name="Oval 192">
              <a:extLst>
                <a:ext uri="{FF2B5EF4-FFF2-40B4-BE49-F238E27FC236}">
                  <a16:creationId xmlns:a16="http://schemas.microsoft.com/office/drawing/2014/main" id="{2C24D09E-7EC9-42F9-AA7F-A77EAEC6BC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7037205" y="464875"/>
              <a:ext cx="272713" cy="66918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5" name="Oval 193">
              <a:extLst>
                <a:ext uri="{FF2B5EF4-FFF2-40B4-BE49-F238E27FC236}">
                  <a16:creationId xmlns:a16="http://schemas.microsoft.com/office/drawing/2014/main" id="{C16A8E64-596C-4986-8EC2-9BAD007841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6471476" y="-112721"/>
              <a:ext cx="272713" cy="66918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6" name="Oval 190">
              <a:extLst>
                <a:ext uri="{FF2B5EF4-FFF2-40B4-BE49-F238E27FC236}">
                  <a16:creationId xmlns:a16="http://schemas.microsoft.com/office/drawing/2014/main" id="{A466ACCA-8F95-4F44-9BC9-40440C65D2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7708579" y="272766"/>
              <a:ext cx="272713" cy="66918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7" name="Oval 191">
              <a:extLst>
                <a:ext uri="{FF2B5EF4-FFF2-40B4-BE49-F238E27FC236}">
                  <a16:creationId xmlns:a16="http://schemas.microsoft.com/office/drawing/2014/main" id="{D6BC3713-F92A-4A48-8EB1-4964D22D27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285187" y="-131046"/>
              <a:ext cx="272713" cy="66918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8" name="Oval 188">
              <a:extLst>
                <a:ext uri="{FF2B5EF4-FFF2-40B4-BE49-F238E27FC236}">
                  <a16:creationId xmlns:a16="http://schemas.microsoft.com/office/drawing/2014/main" id="{584E917B-7115-404B-8CEB-72F66079FB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486146" y="92349"/>
              <a:ext cx="272718" cy="66918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9" name="Oval 189">
              <a:extLst>
                <a:ext uri="{FF2B5EF4-FFF2-40B4-BE49-F238E27FC236}">
                  <a16:creationId xmlns:a16="http://schemas.microsoft.com/office/drawing/2014/main" id="{52952B5E-9D50-4B4F-AB04-D7CC5203B3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024158" y="628400"/>
              <a:ext cx="272713" cy="66918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0" name="Oval 186">
              <a:extLst>
                <a:ext uri="{FF2B5EF4-FFF2-40B4-BE49-F238E27FC236}">
                  <a16:creationId xmlns:a16="http://schemas.microsoft.com/office/drawing/2014/main" id="{83833266-7E98-49BC-BE49-573509244B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6765642" y="692176"/>
              <a:ext cx="272713" cy="66918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1" name="Oval 187">
              <a:extLst>
                <a:ext uri="{FF2B5EF4-FFF2-40B4-BE49-F238E27FC236}">
                  <a16:creationId xmlns:a16="http://schemas.microsoft.com/office/drawing/2014/main" id="{67741578-C5EC-4E3C-8DDB-2F6F54B0AD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6213378" y="69815"/>
              <a:ext cx="272713" cy="66918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548" name="Group 12"/>
          <p:cNvGrpSpPr>
            <a:grpSpLocks/>
          </p:cNvGrpSpPr>
          <p:nvPr/>
        </p:nvGrpSpPr>
        <p:grpSpPr bwMode="auto">
          <a:xfrm rot="-1312516">
            <a:off x="6440488" y="1979613"/>
            <a:ext cx="346075" cy="635000"/>
            <a:chOff x="2785" y="459"/>
            <a:chExt cx="367" cy="672"/>
          </a:xfrm>
        </p:grpSpPr>
        <p:sp>
          <p:nvSpPr>
            <p:cNvPr id="21566" name="Freeform 13"/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67" name="Freeform 14"/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68" name="Line 15"/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69" name="Line 16"/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70" name="Line 17"/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72" name="Stern mit 32 Zacken 871">
            <a:extLst>
              <a:ext uri="{FF2B5EF4-FFF2-40B4-BE49-F238E27FC236}">
                <a16:creationId xmlns:a16="http://schemas.microsoft.com/office/drawing/2014/main" id="{DAD07541-B3C5-432F-A4C6-175C58921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1103313"/>
            <a:ext cx="2717800" cy="638175"/>
          </a:xfrm>
          <a:prstGeom prst="star32">
            <a:avLst>
              <a:gd name="adj" fmla="val 38509"/>
            </a:avLst>
          </a:prstGeom>
          <a:solidFill>
            <a:srgbClr val="FFCCCC"/>
          </a:solidFill>
          <a:ln>
            <a:solidFill>
              <a:srgbClr val="FF9999"/>
            </a:solidFill>
          </a:ln>
          <a:effectLst/>
        </p:spPr>
        <p:txBody>
          <a:bodyPr lIns="91397" tIns="45698" rIns="91397" bIns="45698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200" dirty="0">
                <a:solidFill>
                  <a:srgbClr val="262673"/>
                </a:solidFill>
                <a:latin typeface="+mn-lt"/>
                <a:ea typeface="ＭＳ Ｐゴシック" panose="020B0600070205080204" pitchFamily="34" charset="-128"/>
              </a:rPr>
              <a:t>autoallergen</a:t>
            </a:r>
          </a:p>
        </p:txBody>
      </p:sp>
      <p:grpSp>
        <p:nvGrpSpPr>
          <p:cNvPr id="21550" name="Gruppieren 872"/>
          <p:cNvGrpSpPr>
            <a:grpSpLocks/>
          </p:cNvGrpSpPr>
          <p:nvPr/>
        </p:nvGrpSpPr>
        <p:grpSpPr bwMode="auto">
          <a:xfrm rot="-3035724">
            <a:off x="6284120" y="1694656"/>
            <a:ext cx="608012" cy="619125"/>
            <a:chOff x="6094542" y="172947"/>
            <a:chExt cx="2980189" cy="3031041"/>
          </a:xfrm>
        </p:grpSpPr>
        <p:sp>
          <p:nvSpPr>
            <p:cNvPr id="874" name="Oval 176">
              <a:extLst>
                <a:ext uri="{FF2B5EF4-FFF2-40B4-BE49-F238E27FC236}">
                  <a16:creationId xmlns:a16="http://schemas.microsoft.com/office/drawing/2014/main" id="{25D9BA56-071F-45F2-86CC-12A00D5DF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2210" y="1724675"/>
              <a:ext cx="272344" cy="668383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5" name="Oval 177">
              <a:extLst>
                <a:ext uri="{FF2B5EF4-FFF2-40B4-BE49-F238E27FC236}">
                  <a16:creationId xmlns:a16="http://schemas.microsoft.com/office/drawing/2014/main" id="{AC7F0165-361B-450F-973F-303DC9F64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593" y="1785852"/>
              <a:ext cx="272339" cy="660614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6" name="Oval 178">
              <a:extLst>
                <a:ext uri="{FF2B5EF4-FFF2-40B4-BE49-F238E27FC236}">
                  <a16:creationId xmlns:a16="http://schemas.microsoft.com/office/drawing/2014/main" id="{B6EA7757-21E7-4B27-9597-83CCFED5B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5610" y="2524703"/>
              <a:ext cx="272344" cy="668383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7" name="Oval 179">
              <a:extLst>
                <a:ext uri="{FF2B5EF4-FFF2-40B4-BE49-F238E27FC236}">
                  <a16:creationId xmlns:a16="http://schemas.microsoft.com/office/drawing/2014/main" id="{1254932E-8709-4CF9-9D0E-7D878EE9C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9968" y="2508423"/>
              <a:ext cx="272344" cy="668383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8" name="Oval 180">
              <a:extLst>
                <a:ext uri="{FF2B5EF4-FFF2-40B4-BE49-F238E27FC236}">
                  <a16:creationId xmlns:a16="http://schemas.microsoft.com/office/drawing/2014/main" id="{3C1F1519-E70C-4ADE-8C2B-D2F4A5CC2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7832" y="1072111"/>
              <a:ext cx="264560" cy="668383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9" name="Oval 181">
              <a:extLst>
                <a:ext uri="{FF2B5EF4-FFF2-40B4-BE49-F238E27FC236}">
                  <a16:creationId xmlns:a16="http://schemas.microsoft.com/office/drawing/2014/main" id="{4DB1344B-998C-41B7-9F69-956324D84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526" y="1089209"/>
              <a:ext cx="272339" cy="660614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0" name="Oval 192">
              <a:extLst>
                <a:ext uri="{FF2B5EF4-FFF2-40B4-BE49-F238E27FC236}">
                  <a16:creationId xmlns:a16="http://schemas.microsoft.com/office/drawing/2014/main" id="{1AF966B0-95C0-4AB9-B7F4-0DFA7D01CB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7052585" y="431623"/>
              <a:ext cx="272014" cy="66918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1" name="Oval 193">
              <a:extLst>
                <a:ext uri="{FF2B5EF4-FFF2-40B4-BE49-F238E27FC236}">
                  <a16:creationId xmlns:a16="http://schemas.microsoft.com/office/drawing/2014/main" id="{B76E74E3-0625-4CFC-B088-B92211DB62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6523863" y="-39777"/>
              <a:ext cx="272014" cy="66918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2" name="Oval 190">
              <a:extLst>
                <a:ext uri="{FF2B5EF4-FFF2-40B4-BE49-F238E27FC236}">
                  <a16:creationId xmlns:a16="http://schemas.microsoft.com/office/drawing/2014/main" id="{F1F942BA-A7B8-496B-A90E-6D3F2E9D46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7824033" y="457415"/>
              <a:ext cx="272019" cy="66918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3" name="Oval 191">
              <a:extLst>
                <a:ext uri="{FF2B5EF4-FFF2-40B4-BE49-F238E27FC236}">
                  <a16:creationId xmlns:a16="http://schemas.microsoft.com/office/drawing/2014/main" id="{6A40C3F5-5C40-46C6-9D7D-BD82E02AB8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319621" y="-29714"/>
              <a:ext cx="272019" cy="66918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4" name="Oval 188">
              <a:extLst>
                <a:ext uri="{FF2B5EF4-FFF2-40B4-BE49-F238E27FC236}">
                  <a16:creationId xmlns:a16="http://schemas.microsoft.com/office/drawing/2014/main" id="{94C8188D-8F63-4D3D-A714-00D4F40D44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562080" y="203844"/>
              <a:ext cx="272014" cy="66918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5" name="Oval 189">
              <a:extLst>
                <a:ext uri="{FF2B5EF4-FFF2-40B4-BE49-F238E27FC236}">
                  <a16:creationId xmlns:a16="http://schemas.microsoft.com/office/drawing/2014/main" id="{2766F9E0-B554-4FCC-BFCF-D1ACA56F1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059407" y="706842"/>
              <a:ext cx="272019" cy="66918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6" name="Oval 186">
              <a:extLst>
                <a:ext uri="{FF2B5EF4-FFF2-40B4-BE49-F238E27FC236}">
                  <a16:creationId xmlns:a16="http://schemas.microsoft.com/office/drawing/2014/main" id="{D0DFACE2-5D7B-4F7F-981A-86B22C8C4C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6814882" y="656846"/>
              <a:ext cx="272014" cy="66918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7" name="Oval 187">
              <a:extLst>
                <a:ext uri="{FF2B5EF4-FFF2-40B4-BE49-F238E27FC236}">
                  <a16:creationId xmlns:a16="http://schemas.microsoft.com/office/drawing/2014/main" id="{08819DF2-0BCF-4777-B48B-6BE70FB6AB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6290020" y="202390"/>
              <a:ext cx="272019" cy="66918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551" name="Textfeld 887"/>
          <p:cNvSpPr txBox="1">
            <a:spLocks noChangeArrowheads="1"/>
          </p:cNvSpPr>
          <p:nvPr/>
        </p:nvSpPr>
        <p:spPr bwMode="auto">
          <a:xfrm>
            <a:off x="7777163" y="1557338"/>
            <a:ext cx="1077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8" rIns="91397" bIns="4569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rPr>
              <a:t>autoallergen-</a:t>
            </a:r>
            <a:br>
              <a: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rPr>
              <a:t>specific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rPr>
              <a:t>IgE</a:t>
            </a:r>
          </a:p>
        </p:txBody>
      </p:sp>
      <p:grpSp>
        <p:nvGrpSpPr>
          <p:cNvPr id="428" name="Group 12">
            <a:extLst>
              <a:ext uri="{FF2B5EF4-FFF2-40B4-BE49-F238E27FC236}">
                <a16:creationId xmlns:a16="http://schemas.microsoft.com/office/drawing/2014/main" id="{F97FED03-900D-5BF7-49EB-6FED9579A3AE}"/>
              </a:ext>
            </a:extLst>
          </p:cNvPr>
          <p:cNvGrpSpPr>
            <a:grpSpLocks/>
          </p:cNvGrpSpPr>
          <p:nvPr/>
        </p:nvGrpSpPr>
        <p:grpSpPr bwMode="auto">
          <a:xfrm rot="4547229" flipV="1">
            <a:off x="5416550" y="4032250"/>
            <a:ext cx="252413" cy="461963"/>
            <a:chOff x="2785" y="459"/>
            <a:chExt cx="367" cy="672"/>
          </a:xfrm>
        </p:grpSpPr>
        <p:sp>
          <p:nvSpPr>
            <p:cNvPr id="429" name="Freeform 13">
              <a:extLst>
                <a:ext uri="{FF2B5EF4-FFF2-40B4-BE49-F238E27FC236}">
                  <a16:creationId xmlns:a16="http://schemas.microsoft.com/office/drawing/2014/main" id="{06441E86-37C0-5F53-1DC9-D418670D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" name="Freeform 14">
              <a:extLst>
                <a:ext uri="{FF2B5EF4-FFF2-40B4-BE49-F238E27FC236}">
                  <a16:creationId xmlns:a16="http://schemas.microsoft.com/office/drawing/2014/main" id="{FD347A01-725A-3FBD-7D00-096F5C2EE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" name="Line 15">
              <a:extLst>
                <a:ext uri="{FF2B5EF4-FFF2-40B4-BE49-F238E27FC236}">
                  <a16:creationId xmlns:a16="http://schemas.microsoft.com/office/drawing/2014/main" id="{068CC828-53BD-9EE0-7F9D-2A19D63A0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2" name="Line 16">
              <a:extLst>
                <a:ext uri="{FF2B5EF4-FFF2-40B4-BE49-F238E27FC236}">
                  <a16:creationId xmlns:a16="http://schemas.microsoft.com/office/drawing/2014/main" id="{D1647371-2DAA-2032-A93E-FA5423552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3" name="Line 17">
              <a:extLst>
                <a:ext uri="{FF2B5EF4-FFF2-40B4-BE49-F238E27FC236}">
                  <a16:creationId xmlns:a16="http://schemas.microsoft.com/office/drawing/2014/main" id="{05C031B5-96D2-C3B3-DAD3-2D4E8DEC18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34" name="Group 12">
            <a:extLst>
              <a:ext uri="{FF2B5EF4-FFF2-40B4-BE49-F238E27FC236}">
                <a16:creationId xmlns:a16="http://schemas.microsoft.com/office/drawing/2014/main" id="{918D022C-1F58-555C-BD95-FA78E5D1F1CB}"/>
              </a:ext>
            </a:extLst>
          </p:cNvPr>
          <p:cNvGrpSpPr>
            <a:grpSpLocks/>
          </p:cNvGrpSpPr>
          <p:nvPr/>
        </p:nvGrpSpPr>
        <p:grpSpPr bwMode="auto">
          <a:xfrm rot="17404194" flipV="1">
            <a:off x="8486776" y="4071937"/>
            <a:ext cx="252412" cy="461963"/>
            <a:chOff x="2785" y="459"/>
            <a:chExt cx="367" cy="672"/>
          </a:xfrm>
        </p:grpSpPr>
        <p:sp>
          <p:nvSpPr>
            <p:cNvPr id="435" name="Freeform 13">
              <a:extLst>
                <a:ext uri="{FF2B5EF4-FFF2-40B4-BE49-F238E27FC236}">
                  <a16:creationId xmlns:a16="http://schemas.microsoft.com/office/drawing/2014/main" id="{6A7911C5-7AEC-3DEF-DD3E-2C0ED3B29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6" name="Freeform 14">
              <a:extLst>
                <a:ext uri="{FF2B5EF4-FFF2-40B4-BE49-F238E27FC236}">
                  <a16:creationId xmlns:a16="http://schemas.microsoft.com/office/drawing/2014/main" id="{6A08ACD9-F455-6E02-D5BA-A48C396B9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7" name="Line 15">
              <a:extLst>
                <a:ext uri="{FF2B5EF4-FFF2-40B4-BE49-F238E27FC236}">
                  <a16:creationId xmlns:a16="http://schemas.microsoft.com/office/drawing/2014/main" id="{43B0B719-7EAC-CF75-4FF2-B52F7BED1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8" name="Line 16">
              <a:extLst>
                <a:ext uri="{FF2B5EF4-FFF2-40B4-BE49-F238E27FC236}">
                  <a16:creationId xmlns:a16="http://schemas.microsoft.com/office/drawing/2014/main" id="{5B6FF790-24F1-5BC8-0F33-4B8AA1AF1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9" name="Line 17">
              <a:extLst>
                <a:ext uri="{FF2B5EF4-FFF2-40B4-BE49-F238E27FC236}">
                  <a16:creationId xmlns:a16="http://schemas.microsoft.com/office/drawing/2014/main" id="{32C6E8B0-DF8E-951D-B912-AFFDB7C87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40" name="Group 12">
            <a:extLst>
              <a:ext uri="{FF2B5EF4-FFF2-40B4-BE49-F238E27FC236}">
                <a16:creationId xmlns:a16="http://schemas.microsoft.com/office/drawing/2014/main" id="{524B2EC8-0DEE-B91C-B5F9-86A91409CD6A}"/>
              </a:ext>
            </a:extLst>
          </p:cNvPr>
          <p:cNvGrpSpPr>
            <a:grpSpLocks/>
          </p:cNvGrpSpPr>
          <p:nvPr/>
        </p:nvGrpSpPr>
        <p:grpSpPr bwMode="auto">
          <a:xfrm rot="3342598" flipV="1">
            <a:off x="5705475" y="4610100"/>
            <a:ext cx="252413" cy="461963"/>
            <a:chOff x="2785" y="459"/>
            <a:chExt cx="367" cy="672"/>
          </a:xfrm>
        </p:grpSpPr>
        <p:sp>
          <p:nvSpPr>
            <p:cNvPr id="441" name="Freeform 13">
              <a:extLst>
                <a:ext uri="{FF2B5EF4-FFF2-40B4-BE49-F238E27FC236}">
                  <a16:creationId xmlns:a16="http://schemas.microsoft.com/office/drawing/2014/main" id="{0BC5F179-D386-1D98-C24C-78B5DD04B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2" name="Freeform 14">
              <a:extLst>
                <a:ext uri="{FF2B5EF4-FFF2-40B4-BE49-F238E27FC236}">
                  <a16:creationId xmlns:a16="http://schemas.microsoft.com/office/drawing/2014/main" id="{E234FE19-AE38-8D66-8801-62050A423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3" name="Line 15">
              <a:extLst>
                <a:ext uri="{FF2B5EF4-FFF2-40B4-BE49-F238E27FC236}">
                  <a16:creationId xmlns:a16="http://schemas.microsoft.com/office/drawing/2014/main" id="{22FC148A-89DD-C63C-74E3-B78787BBD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4" name="Line 16">
              <a:extLst>
                <a:ext uri="{FF2B5EF4-FFF2-40B4-BE49-F238E27FC236}">
                  <a16:creationId xmlns:a16="http://schemas.microsoft.com/office/drawing/2014/main" id="{49999C44-F81E-8AFA-5410-584C62B780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5" name="Line 17">
              <a:extLst>
                <a:ext uri="{FF2B5EF4-FFF2-40B4-BE49-F238E27FC236}">
                  <a16:creationId xmlns:a16="http://schemas.microsoft.com/office/drawing/2014/main" id="{7684B2FE-44D7-9C1D-5777-D27546485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46" name="Group 12">
            <a:extLst>
              <a:ext uri="{FF2B5EF4-FFF2-40B4-BE49-F238E27FC236}">
                <a16:creationId xmlns:a16="http://schemas.microsoft.com/office/drawing/2014/main" id="{F961AB3A-9D8C-EF56-D9CB-A6E84C80F2E8}"/>
              </a:ext>
            </a:extLst>
          </p:cNvPr>
          <p:cNvGrpSpPr>
            <a:grpSpLocks/>
          </p:cNvGrpSpPr>
          <p:nvPr/>
        </p:nvGrpSpPr>
        <p:grpSpPr bwMode="auto">
          <a:xfrm rot="1896828" flipV="1">
            <a:off x="6229350" y="5035550"/>
            <a:ext cx="252413" cy="461963"/>
            <a:chOff x="2785" y="459"/>
            <a:chExt cx="367" cy="672"/>
          </a:xfrm>
        </p:grpSpPr>
        <p:sp>
          <p:nvSpPr>
            <p:cNvPr id="447" name="Freeform 13">
              <a:extLst>
                <a:ext uri="{FF2B5EF4-FFF2-40B4-BE49-F238E27FC236}">
                  <a16:creationId xmlns:a16="http://schemas.microsoft.com/office/drawing/2014/main" id="{0C275226-638D-F072-DC16-A3C084CE9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8" name="Freeform 14">
              <a:extLst>
                <a:ext uri="{FF2B5EF4-FFF2-40B4-BE49-F238E27FC236}">
                  <a16:creationId xmlns:a16="http://schemas.microsoft.com/office/drawing/2014/main" id="{A7FB376A-B9F8-CC9B-404E-9D4F21B21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9" name="Line 15">
              <a:extLst>
                <a:ext uri="{FF2B5EF4-FFF2-40B4-BE49-F238E27FC236}">
                  <a16:creationId xmlns:a16="http://schemas.microsoft.com/office/drawing/2014/main" id="{85E04086-5C7A-4059-4116-59D099ECFB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0" name="Line 16">
              <a:extLst>
                <a:ext uri="{FF2B5EF4-FFF2-40B4-BE49-F238E27FC236}">
                  <a16:creationId xmlns:a16="http://schemas.microsoft.com/office/drawing/2014/main" id="{000A8A5A-8092-B71E-DB3A-896189167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1" name="Line 17">
              <a:extLst>
                <a:ext uri="{FF2B5EF4-FFF2-40B4-BE49-F238E27FC236}">
                  <a16:creationId xmlns:a16="http://schemas.microsoft.com/office/drawing/2014/main" id="{C1073DBE-2093-2577-374C-7C6048921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52" name="Group 12">
            <a:extLst>
              <a:ext uri="{FF2B5EF4-FFF2-40B4-BE49-F238E27FC236}">
                <a16:creationId xmlns:a16="http://schemas.microsoft.com/office/drawing/2014/main" id="{E81FD772-2BB9-4971-1155-BEBDF2ADC35D}"/>
              </a:ext>
            </a:extLst>
          </p:cNvPr>
          <p:cNvGrpSpPr>
            <a:grpSpLocks/>
          </p:cNvGrpSpPr>
          <p:nvPr/>
        </p:nvGrpSpPr>
        <p:grpSpPr bwMode="auto">
          <a:xfrm rot="18669304" flipV="1">
            <a:off x="8174038" y="4643438"/>
            <a:ext cx="252412" cy="461962"/>
            <a:chOff x="2785" y="459"/>
            <a:chExt cx="367" cy="672"/>
          </a:xfrm>
        </p:grpSpPr>
        <p:sp>
          <p:nvSpPr>
            <p:cNvPr id="453" name="Freeform 13">
              <a:extLst>
                <a:ext uri="{FF2B5EF4-FFF2-40B4-BE49-F238E27FC236}">
                  <a16:creationId xmlns:a16="http://schemas.microsoft.com/office/drawing/2014/main" id="{B16BC4AC-F1ED-9139-B011-200A5494D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4" name="Freeform 14">
              <a:extLst>
                <a:ext uri="{FF2B5EF4-FFF2-40B4-BE49-F238E27FC236}">
                  <a16:creationId xmlns:a16="http://schemas.microsoft.com/office/drawing/2014/main" id="{1854F768-852F-BECE-6AE5-462B1EE58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5" name="Line 15">
              <a:extLst>
                <a:ext uri="{FF2B5EF4-FFF2-40B4-BE49-F238E27FC236}">
                  <a16:creationId xmlns:a16="http://schemas.microsoft.com/office/drawing/2014/main" id="{0B2EFB82-53A8-4091-56E3-AC2DEFA453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6" name="Line 16">
              <a:extLst>
                <a:ext uri="{FF2B5EF4-FFF2-40B4-BE49-F238E27FC236}">
                  <a16:creationId xmlns:a16="http://schemas.microsoft.com/office/drawing/2014/main" id="{8970DCB7-5473-2F7E-25CE-560FC33A1E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7" name="Line 17">
              <a:extLst>
                <a:ext uri="{FF2B5EF4-FFF2-40B4-BE49-F238E27FC236}">
                  <a16:creationId xmlns:a16="http://schemas.microsoft.com/office/drawing/2014/main" id="{ED42B9CF-A975-D5D7-6888-BFB9ADAC0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58" name="Group 12">
            <a:extLst>
              <a:ext uri="{FF2B5EF4-FFF2-40B4-BE49-F238E27FC236}">
                <a16:creationId xmlns:a16="http://schemas.microsoft.com/office/drawing/2014/main" id="{580F4A1F-85BD-C429-53CC-7613F5A3A9E5}"/>
              </a:ext>
            </a:extLst>
          </p:cNvPr>
          <p:cNvGrpSpPr>
            <a:grpSpLocks/>
          </p:cNvGrpSpPr>
          <p:nvPr/>
        </p:nvGrpSpPr>
        <p:grpSpPr bwMode="auto">
          <a:xfrm rot="4052585" flipV="1">
            <a:off x="5539582" y="4336256"/>
            <a:ext cx="252412" cy="460375"/>
            <a:chOff x="2785" y="459"/>
            <a:chExt cx="367" cy="672"/>
          </a:xfrm>
        </p:grpSpPr>
        <p:sp>
          <p:nvSpPr>
            <p:cNvPr id="459" name="Freeform 13">
              <a:extLst>
                <a:ext uri="{FF2B5EF4-FFF2-40B4-BE49-F238E27FC236}">
                  <a16:creationId xmlns:a16="http://schemas.microsoft.com/office/drawing/2014/main" id="{218DBB7B-7357-0F44-2CC7-E1EF3A1B2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0" name="Freeform 14">
              <a:extLst>
                <a:ext uri="{FF2B5EF4-FFF2-40B4-BE49-F238E27FC236}">
                  <a16:creationId xmlns:a16="http://schemas.microsoft.com/office/drawing/2014/main" id="{6F3060C3-3CFF-B9B9-108C-75D88F211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1" name="Line 15">
              <a:extLst>
                <a:ext uri="{FF2B5EF4-FFF2-40B4-BE49-F238E27FC236}">
                  <a16:creationId xmlns:a16="http://schemas.microsoft.com/office/drawing/2014/main" id="{88183782-CE25-755E-E5E4-6D4A39870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2" name="Line 16">
              <a:extLst>
                <a:ext uri="{FF2B5EF4-FFF2-40B4-BE49-F238E27FC236}">
                  <a16:creationId xmlns:a16="http://schemas.microsoft.com/office/drawing/2014/main" id="{0BD060BB-5A0C-DBD8-5F6F-04AA89126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3" name="Line 17">
              <a:extLst>
                <a:ext uri="{FF2B5EF4-FFF2-40B4-BE49-F238E27FC236}">
                  <a16:creationId xmlns:a16="http://schemas.microsoft.com/office/drawing/2014/main" id="{B3FEA14D-391B-CDDB-BA1B-1F1C0781D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64" name="Group 12">
            <a:extLst>
              <a:ext uri="{FF2B5EF4-FFF2-40B4-BE49-F238E27FC236}">
                <a16:creationId xmlns:a16="http://schemas.microsoft.com/office/drawing/2014/main" id="{96667221-87FA-9E81-E293-AD65E4FD5A54}"/>
              </a:ext>
            </a:extLst>
          </p:cNvPr>
          <p:cNvGrpSpPr>
            <a:grpSpLocks/>
          </p:cNvGrpSpPr>
          <p:nvPr/>
        </p:nvGrpSpPr>
        <p:grpSpPr bwMode="auto">
          <a:xfrm rot="16541930" flipV="1">
            <a:off x="8551069" y="3720306"/>
            <a:ext cx="250825" cy="461963"/>
            <a:chOff x="2785" y="459"/>
            <a:chExt cx="367" cy="672"/>
          </a:xfrm>
        </p:grpSpPr>
        <p:sp>
          <p:nvSpPr>
            <p:cNvPr id="465" name="Freeform 13">
              <a:extLst>
                <a:ext uri="{FF2B5EF4-FFF2-40B4-BE49-F238E27FC236}">
                  <a16:creationId xmlns:a16="http://schemas.microsoft.com/office/drawing/2014/main" id="{CDDDF6DF-E346-9A47-99C0-616D1C132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6" name="Freeform 14">
              <a:extLst>
                <a:ext uri="{FF2B5EF4-FFF2-40B4-BE49-F238E27FC236}">
                  <a16:creationId xmlns:a16="http://schemas.microsoft.com/office/drawing/2014/main" id="{D24A051B-442E-B4EF-9A22-6A73C5E93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7" name="Line 15">
              <a:extLst>
                <a:ext uri="{FF2B5EF4-FFF2-40B4-BE49-F238E27FC236}">
                  <a16:creationId xmlns:a16="http://schemas.microsoft.com/office/drawing/2014/main" id="{B460C1FE-061A-0D20-FF4C-34F520CDE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8" name="Line 16">
              <a:extLst>
                <a:ext uri="{FF2B5EF4-FFF2-40B4-BE49-F238E27FC236}">
                  <a16:creationId xmlns:a16="http://schemas.microsoft.com/office/drawing/2014/main" id="{382E5726-539D-4E2D-8F7A-FBB4A75724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1" name="Line 17">
              <a:extLst>
                <a:ext uri="{FF2B5EF4-FFF2-40B4-BE49-F238E27FC236}">
                  <a16:creationId xmlns:a16="http://schemas.microsoft.com/office/drawing/2014/main" id="{CEA2CEBC-076E-B5FA-105E-53032F0144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73" name="Group 12">
            <a:extLst>
              <a:ext uri="{FF2B5EF4-FFF2-40B4-BE49-F238E27FC236}">
                <a16:creationId xmlns:a16="http://schemas.microsoft.com/office/drawing/2014/main" id="{D861FDBC-D0BD-BBC3-E0BF-E9EB97BF3637}"/>
              </a:ext>
            </a:extLst>
          </p:cNvPr>
          <p:cNvGrpSpPr>
            <a:grpSpLocks/>
          </p:cNvGrpSpPr>
          <p:nvPr/>
        </p:nvGrpSpPr>
        <p:grpSpPr bwMode="auto">
          <a:xfrm rot="19641080" flipV="1">
            <a:off x="7915275" y="4886325"/>
            <a:ext cx="250825" cy="461963"/>
            <a:chOff x="2785" y="459"/>
            <a:chExt cx="367" cy="672"/>
          </a:xfrm>
        </p:grpSpPr>
        <p:sp>
          <p:nvSpPr>
            <p:cNvPr id="474" name="Freeform 13">
              <a:extLst>
                <a:ext uri="{FF2B5EF4-FFF2-40B4-BE49-F238E27FC236}">
                  <a16:creationId xmlns:a16="http://schemas.microsoft.com/office/drawing/2014/main" id="{29972E4E-D9EE-C93C-1DDA-80B69A044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5" name="Freeform 14">
              <a:extLst>
                <a:ext uri="{FF2B5EF4-FFF2-40B4-BE49-F238E27FC236}">
                  <a16:creationId xmlns:a16="http://schemas.microsoft.com/office/drawing/2014/main" id="{E9D9C5D1-92E7-3BAD-77AF-87AFA32FA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6" name="Line 15">
              <a:extLst>
                <a:ext uri="{FF2B5EF4-FFF2-40B4-BE49-F238E27FC236}">
                  <a16:creationId xmlns:a16="http://schemas.microsoft.com/office/drawing/2014/main" id="{63807B18-CE02-28BB-7E97-859CDBC751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7" name="Line 16">
              <a:extLst>
                <a:ext uri="{FF2B5EF4-FFF2-40B4-BE49-F238E27FC236}">
                  <a16:creationId xmlns:a16="http://schemas.microsoft.com/office/drawing/2014/main" id="{E17801C5-3A0B-4081-74A4-80E44B96B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8" name="Line 17">
              <a:extLst>
                <a:ext uri="{FF2B5EF4-FFF2-40B4-BE49-F238E27FC236}">
                  <a16:creationId xmlns:a16="http://schemas.microsoft.com/office/drawing/2014/main" id="{97D586D5-26BC-118B-A72D-665595298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79" name="Group 12">
            <a:extLst>
              <a:ext uri="{FF2B5EF4-FFF2-40B4-BE49-F238E27FC236}">
                <a16:creationId xmlns:a16="http://schemas.microsoft.com/office/drawing/2014/main" id="{FDB8D5DA-8367-082C-9A62-10F59D8E7C3B}"/>
              </a:ext>
            </a:extLst>
          </p:cNvPr>
          <p:cNvGrpSpPr>
            <a:grpSpLocks/>
          </p:cNvGrpSpPr>
          <p:nvPr/>
        </p:nvGrpSpPr>
        <p:grpSpPr bwMode="auto">
          <a:xfrm rot="2462795" flipV="1">
            <a:off x="5954713" y="4867275"/>
            <a:ext cx="252412" cy="460375"/>
            <a:chOff x="2785" y="459"/>
            <a:chExt cx="367" cy="672"/>
          </a:xfrm>
        </p:grpSpPr>
        <p:sp>
          <p:nvSpPr>
            <p:cNvPr id="480" name="Freeform 13">
              <a:extLst>
                <a:ext uri="{FF2B5EF4-FFF2-40B4-BE49-F238E27FC236}">
                  <a16:creationId xmlns:a16="http://schemas.microsoft.com/office/drawing/2014/main" id="{559325E4-09ED-0304-F92F-691CF4AF8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1" name="Freeform 14">
              <a:extLst>
                <a:ext uri="{FF2B5EF4-FFF2-40B4-BE49-F238E27FC236}">
                  <a16:creationId xmlns:a16="http://schemas.microsoft.com/office/drawing/2014/main" id="{C860280C-18C5-CE64-A151-33AA274D4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2" name="Line 15">
              <a:extLst>
                <a:ext uri="{FF2B5EF4-FFF2-40B4-BE49-F238E27FC236}">
                  <a16:creationId xmlns:a16="http://schemas.microsoft.com/office/drawing/2014/main" id="{BC471068-1212-5CFE-FB1C-0FB55053F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3" name="Line 16">
              <a:extLst>
                <a:ext uri="{FF2B5EF4-FFF2-40B4-BE49-F238E27FC236}">
                  <a16:creationId xmlns:a16="http://schemas.microsoft.com/office/drawing/2014/main" id="{8A26EC5B-CA8D-3936-C443-0646788C5D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4" name="Line 17">
              <a:extLst>
                <a:ext uri="{FF2B5EF4-FFF2-40B4-BE49-F238E27FC236}">
                  <a16:creationId xmlns:a16="http://schemas.microsoft.com/office/drawing/2014/main" id="{4C043E4D-8574-FBD7-8025-17BDFD70C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" name="Group 12">
            <a:extLst>
              <a:ext uri="{FF2B5EF4-FFF2-40B4-BE49-F238E27FC236}">
                <a16:creationId xmlns:a16="http://schemas.microsoft.com/office/drawing/2014/main" id="{5E0D2F41-83DD-6FC7-A6BD-5A561A69072E}"/>
              </a:ext>
            </a:extLst>
          </p:cNvPr>
          <p:cNvGrpSpPr>
            <a:grpSpLocks/>
          </p:cNvGrpSpPr>
          <p:nvPr/>
        </p:nvGrpSpPr>
        <p:grpSpPr bwMode="auto">
          <a:xfrm rot="18158292" flipV="1">
            <a:off x="8355806" y="4360069"/>
            <a:ext cx="252413" cy="460375"/>
            <a:chOff x="2785" y="459"/>
            <a:chExt cx="367" cy="672"/>
          </a:xfrm>
        </p:grpSpPr>
        <p:sp>
          <p:nvSpPr>
            <p:cNvPr id="486" name="Freeform 13">
              <a:extLst>
                <a:ext uri="{FF2B5EF4-FFF2-40B4-BE49-F238E27FC236}">
                  <a16:creationId xmlns:a16="http://schemas.microsoft.com/office/drawing/2014/main" id="{02CB11A3-508E-126C-09D5-6DD3C17A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459"/>
              <a:ext cx="75" cy="576"/>
            </a:xfrm>
            <a:custGeom>
              <a:avLst/>
              <a:gdLst>
                <a:gd name="T0" fmla="*/ 71 w 75"/>
                <a:gd name="T1" fmla="*/ 0 h 576"/>
                <a:gd name="T2" fmla="*/ 70 w 75"/>
                <a:gd name="T3" fmla="*/ 47 h 576"/>
                <a:gd name="T4" fmla="*/ 49 w 75"/>
                <a:gd name="T5" fmla="*/ 42 h 576"/>
                <a:gd name="T6" fmla="*/ 32 w 75"/>
                <a:gd name="T7" fmla="*/ 47 h 576"/>
                <a:gd name="T8" fmla="*/ 10 w 75"/>
                <a:gd name="T9" fmla="*/ 65 h 576"/>
                <a:gd name="T10" fmla="*/ 7 w 75"/>
                <a:gd name="T11" fmla="*/ 116 h 576"/>
                <a:gd name="T12" fmla="*/ 26 w 75"/>
                <a:gd name="T13" fmla="*/ 137 h 576"/>
                <a:gd name="T14" fmla="*/ 49 w 75"/>
                <a:gd name="T15" fmla="*/ 147 h 576"/>
                <a:gd name="T16" fmla="*/ 71 w 75"/>
                <a:gd name="T17" fmla="*/ 164 h 576"/>
                <a:gd name="T18" fmla="*/ 70 w 75"/>
                <a:gd name="T19" fmla="*/ 203 h 576"/>
                <a:gd name="T20" fmla="*/ 50 w 75"/>
                <a:gd name="T21" fmla="*/ 200 h 576"/>
                <a:gd name="T22" fmla="*/ 26 w 75"/>
                <a:gd name="T23" fmla="*/ 206 h 576"/>
                <a:gd name="T24" fmla="*/ 7 w 75"/>
                <a:gd name="T25" fmla="*/ 234 h 576"/>
                <a:gd name="T26" fmla="*/ 8 w 75"/>
                <a:gd name="T27" fmla="*/ 269 h 576"/>
                <a:gd name="T28" fmla="*/ 20 w 75"/>
                <a:gd name="T29" fmla="*/ 290 h 576"/>
                <a:gd name="T30" fmla="*/ 43 w 75"/>
                <a:gd name="T31" fmla="*/ 308 h 576"/>
                <a:gd name="T32" fmla="*/ 70 w 75"/>
                <a:gd name="T33" fmla="*/ 303 h 576"/>
                <a:gd name="T34" fmla="*/ 70 w 75"/>
                <a:gd name="T35" fmla="*/ 348 h 576"/>
                <a:gd name="T36" fmla="*/ 68 w 75"/>
                <a:gd name="T37" fmla="*/ 576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" h="576">
                  <a:moveTo>
                    <a:pt x="71" y="0"/>
                  </a:moveTo>
                  <a:lnTo>
                    <a:pt x="70" y="47"/>
                  </a:lnTo>
                  <a:cubicBezTo>
                    <a:pt x="66" y="54"/>
                    <a:pt x="55" y="42"/>
                    <a:pt x="49" y="42"/>
                  </a:cubicBezTo>
                  <a:cubicBezTo>
                    <a:pt x="43" y="42"/>
                    <a:pt x="39" y="43"/>
                    <a:pt x="32" y="47"/>
                  </a:cubicBezTo>
                  <a:cubicBezTo>
                    <a:pt x="24" y="53"/>
                    <a:pt x="20" y="52"/>
                    <a:pt x="10" y="65"/>
                  </a:cubicBezTo>
                  <a:cubicBezTo>
                    <a:pt x="0" y="78"/>
                    <a:pt x="0" y="101"/>
                    <a:pt x="7" y="116"/>
                  </a:cubicBezTo>
                  <a:cubicBezTo>
                    <a:pt x="9" y="125"/>
                    <a:pt x="18" y="132"/>
                    <a:pt x="26" y="137"/>
                  </a:cubicBezTo>
                  <a:cubicBezTo>
                    <a:pt x="32" y="145"/>
                    <a:pt x="39" y="145"/>
                    <a:pt x="49" y="147"/>
                  </a:cubicBezTo>
                  <a:cubicBezTo>
                    <a:pt x="64" y="143"/>
                    <a:pt x="75" y="113"/>
                    <a:pt x="71" y="164"/>
                  </a:cubicBezTo>
                  <a:lnTo>
                    <a:pt x="70" y="203"/>
                  </a:lnTo>
                  <a:cubicBezTo>
                    <a:pt x="67" y="210"/>
                    <a:pt x="57" y="199"/>
                    <a:pt x="50" y="200"/>
                  </a:cubicBezTo>
                  <a:cubicBezTo>
                    <a:pt x="43" y="201"/>
                    <a:pt x="33" y="200"/>
                    <a:pt x="26" y="206"/>
                  </a:cubicBezTo>
                  <a:cubicBezTo>
                    <a:pt x="19" y="212"/>
                    <a:pt x="10" y="224"/>
                    <a:pt x="7" y="234"/>
                  </a:cubicBezTo>
                  <a:cubicBezTo>
                    <a:pt x="2" y="248"/>
                    <a:pt x="3" y="257"/>
                    <a:pt x="8" y="269"/>
                  </a:cubicBezTo>
                  <a:cubicBezTo>
                    <a:pt x="11" y="279"/>
                    <a:pt x="15" y="284"/>
                    <a:pt x="20" y="290"/>
                  </a:cubicBezTo>
                  <a:cubicBezTo>
                    <a:pt x="26" y="296"/>
                    <a:pt x="35" y="306"/>
                    <a:pt x="43" y="308"/>
                  </a:cubicBezTo>
                  <a:cubicBezTo>
                    <a:pt x="53" y="310"/>
                    <a:pt x="72" y="290"/>
                    <a:pt x="70" y="303"/>
                  </a:cubicBezTo>
                  <a:lnTo>
                    <a:pt x="70" y="348"/>
                  </a:lnTo>
                  <a:lnTo>
                    <a:pt x="68" y="576"/>
                  </a:ln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" name="Freeform 14">
              <a:extLst>
                <a:ext uri="{FF2B5EF4-FFF2-40B4-BE49-F238E27FC236}">
                  <a16:creationId xmlns:a16="http://schemas.microsoft.com/office/drawing/2014/main" id="{FB197F21-AD41-5885-3D0D-5D4A38C53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788"/>
              <a:ext cx="174" cy="343"/>
            </a:xfrm>
            <a:custGeom>
              <a:avLst/>
              <a:gdLst>
                <a:gd name="T0" fmla="*/ 6 w 174"/>
                <a:gd name="T1" fmla="*/ 343 h 343"/>
                <a:gd name="T2" fmla="*/ 5 w 174"/>
                <a:gd name="T3" fmla="*/ 55 h 343"/>
                <a:gd name="T4" fmla="*/ 35 w 174"/>
                <a:gd name="T5" fmla="*/ 12 h 343"/>
                <a:gd name="T6" fmla="*/ 59 w 174"/>
                <a:gd name="T7" fmla="*/ 49 h 343"/>
                <a:gd name="T8" fmla="*/ 61 w 174"/>
                <a:gd name="T9" fmla="*/ 216 h 343"/>
                <a:gd name="T10" fmla="*/ 95 w 174"/>
                <a:gd name="T11" fmla="*/ 244 h 343"/>
                <a:gd name="T12" fmla="*/ 116 w 174"/>
                <a:gd name="T13" fmla="*/ 207 h 343"/>
                <a:gd name="T14" fmla="*/ 121 w 174"/>
                <a:gd name="T15" fmla="*/ 39 h 343"/>
                <a:gd name="T16" fmla="*/ 142 w 174"/>
                <a:gd name="T17" fmla="*/ 12 h 343"/>
                <a:gd name="T18" fmla="*/ 170 w 174"/>
                <a:gd name="T19" fmla="*/ 46 h 343"/>
                <a:gd name="T20" fmla="*/ 169 w 174"/>
                <a:gd name="T21" fmla="*/ 238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343">
                  <a:moveTo>
                    <a:pt x="6" y="343"/>
                  </a:moveTo>
                  <a:cubicBezTo>
                    <a:pt x="6" y="295"/>
                    <a:pt x="0" y="110"/>
                    <a:pt x="5" y="55"/>
                  </a:cubicBezTo>
                  <a:cubicBezTo>
                    <a:pt x="10" y="0"/>
                    <a:pt x="26" y="13"/>
                    <a:pt x="35" y="12"/>
                  </a:cubicBezTo>
                  <a:cubicBezTo>
                    <a:pt x="44" y="11"/>
                    <a:pt x="55" y="15"/>
                    <a:pt x="59" y="49"/>
                  </a:cubicBezTo>
                  <a:cubicBezTo>
                    <a:pt x="63" y="83"/>
                    <a:pt x="55" y="184"/>
                    <a:pt x="61" y="216"/>
                  </a:cubicBezTo>
                  <a:cubicBezTo>
                    <a:pt x="67" y="248"/>
                    <a:pt x="86" y="245"/>
                    <a:pt x="95" y="244"/>
                  </a:cubicBezTo>
                  <a:cubicBezTo>
                    <a:pt x="104" y="243"/>
                    <a:pt x="112" y="241"/>
                    <a:pt x="116" y="207"/>
                  </a:cubicBezTo>
                  <a:cubicBezTo>
                    <a:pt x="120" y="173"/>
                    <a:pt x="117" y="71"/>
                    <a:pt x="121" y="39"/>
                  </a:cubicBezTo>
                  <a:cubicBezTo>
                    <a:pt x="125" y="7"/>
                    <a:pt x="134" y="11"/>
                    <a:pt x="142" y="12"/>
                  </a:cubicBezTo>
                  <a:cubicBezTo>
                    <a:pt x="150" y="13"/>
                    <a:pt x="166" y="8"/>
                    <a:pt x="170" y="46"/>
                  </a:cubicBezTo>
                  <a:cubicBezTo>
                    <a:pt x="174" y="84"/>
                    <a:pt x="169" y="198"/>
                    <a:pt x="169" y="238"/>
                  </a:cubicBezTo>
                </a:path>
              </a:pathLst>
            </a:custGeom>
            <a:noFill/>
            <a:ln w="190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8" name="Line 15">
              <a:extLst>
                <a:ext uri="{FF2B5EF4-FFF2-40B4-BE49-F238E27FC236}">
                  <a16:creationId xmlns:a16="http://schemas.microsoft.com/office/drawing/2014/main" id="{FB6EB1B4-1B8F-3D71-E8F6-93700D40A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9" name="Line 16">
              <a:extLst>
                <a:ext uri="{FF2B5EF4-FFF2-40B4-BE49-F238E27FC236}">
                  <a16:creationId xmlns:a16="http://schemas.microsoft.com/office/drawing/2014/main" id="{DBB48533-53C7-356E-1D76-E456F3D7F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792"/>
              <a:ext cx="0" cy="33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0" name="Line 17">
              <a:extLst>
                <a:ext uri="{FF2B5EF4-FFF2-40B4-BE49-F238E27FC236}">
                  <a16:creationId xmlns:a16="http://schemas.microsoft.com/office/drawing/2014/main" id="{4FE8FA20-2FA1-4369-F7DD-AE474A57AB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935"/>
              <a:ext cx="46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91" name="Oval 37">
            <a:extLst>
              <a:ext uri="{FF2B5EF4-FFF2-40B4-BE49-F238E27FC236}">
                <a16:creationId xmlns:a16="http://schemas.microsoft.com/office/drawing/2014/main" id="{C9E88774-83AB-9DD9-B093-D9D0B243AD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77125" y="3719513"/>
            <a:ext cx="212725" cy="204787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492" name="Gruppieren 1114">
            <a:extLst>
              <a:ext uri="{FF2B5EF4-FFF2-40B4-BE49-F238E27FC236}">
                <a16:creationId xmlns:a16="http://schemas.microsoft.com/office/drawing/2014/main" id="{0E043B44-97AB-B1EC-6E03-CEB1AA3AC414}"/>
              </a:ext>
            </a:extLst>
          </p:cNvPr>
          <p:cNvGrpSpPr>
            <a:grpSpLocks noChangeAspect="1"/>
          </p:cNvGrpSpPr>
          <p:nvPr/>
        </p:nvGrpSpPr>
        <p:grpSpPr bwMode="auto">
          <a:xfrm rot="-6195563">
            <a:off x="5207794" y="4188619"/>
            <a:ext cx="312738" cy="298450"/>
            <a:chOff x="6724347" y="419067"/>
            <a:chExt cx="3181527" cy="3030571"/>
          </a:xfrm>
        </p:grpSpPr>
        <p:grpSp>
          <p:nvGrpSpPr>
            <p:cNvPr id="493" name="Group 157">
              <a:extLst>
                <a:ext uri="{FF2B5EF4-FFF2-40B4-BE49-F238E27FC236}">
                  <a16:creationId xmlns:a16="http://schemas.microsoft.com/office/drawing/2014/main" id="{693FACC5-95CB-5703-C9FA-B247FF1028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4347" y="665811"/>
              <a:ext cx="3181527" cy="2783827"/>
              <a:chOff x="1787" y="2850"/>
              <a:chExt cx="944" cy="826"/>
            </a:xfrm>
          </p:grpSpPr>
          <p:sp>
            <p:nvSpPr>
              <p:cNvPr id="510" name="Oval 176">
                <a:extLst>
                  <a:ext uri="{FF2B5EF4-FFF2-40B4-BE49-F238E27FC236}">
                    <a16:creationId xmlns:a16="http://schemas.microsoft.com/office/drawing/2014/main" id="{28E9B1FA-2EBF-41CB-F926-AFE720FA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3213"/>
                <a:ext cx="81" cy="19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1" name="Oval 177">
                <a:extLst>
                  <a:ext uri="{FF2B5EF4-FFF2-40B4-BE49-F238E27FC236}">
                    <a16:creationId xmlns:a16="http://schemas.microsoft.com/office/drawing/2014/main" id="{228972D7-962C-059A-0CF1-FEB0D0407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3213"/>
                <a:ext cx="81" cy="201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2" name="Oval 178">
                <a:extLst>
                  <a:ext uri="{FF2B5EF4-FFF2-40B4-BE49-F238E27FC236}">
                    <a16:creationId xmlns:a16="http://schemas.microsoft.com/office/drawing/2014/main" id="{E1AEACE7-2008-6257-D09E-BCFAA1DEF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3427"/>
                <a:ext cx="81" cy="20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3" name="Oval 179">
                <a:extLst>
                  <a:ext uri="{FF2B5EF4-FFF2-40B4-BE49-F238E27FC236}">
                    <a16:creationId xmlns:a16="http://schemas.microsoft.com/office/drawing/2014/main" id="{DF75BBAC-C76D-8E09-485D-29CE54754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432"/>
                <a:ext cx="77" cy="201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4" name="Oval 180">
                <a:extLst>
                  <a:ext uri="{FF2B5EF4-FFF2-40B4-BE49-F238E27FC236}">
                    <a16:creationId xmlns:a16="http://schemas.microsoft.com/office/drawing/2014/main" id="{6031924B-61D3-8D31-1BE1-1911A57E6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3003"/>
                <a:ext cx="77" cy="19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5" name="Oval 181">
                <a:extLst>
                  <a:ext uri="{FF2B5EF4-FFF2-40B4-BE49-F238E27FC236}">
                    <a16:creationId xmlns:a16="http://schemas.microsoft.com/office/drawing/2014/main" id="{433BE1A0-1B14-49B2-19CA-6FF66C08A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981"/>
                <a:ext cx="81" cy="201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516" name="Group 182">
                <a:extLst>
                  <a:ext uri="{FF2B5EF4-FFF2-40B4-BE49-F238E27FC236}">
                    <a16:creationId xmlns:a16="http://schemas.microsoft.com/office/drawing/2014/main" id="{CF4B508D-3ABE-04D0-0670-5BDE868D09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741174">
                <a:off x="2023" y="2686"/>
                <a:ext cx="80" cy="408"/>
                <a:chOff x="1542" y="2618"/>
                <a:chExt cx="80" cy="408"/>
              </a:xfrm>
            </p:grpSpPr>
            <p:sp>
              <p:nvSpPr>
                <p:cNvPr id="526" name="Oval 192">
                  <a:extLst>
                    <a:ext uri="{FF2B5EF4-FFF2-40B4-BE49-F238E27FC236}">
                      <a16:creationId xmlns:a16="http://schemas.microsoft.com/office/drawing/2014/main" id="{1D5A0E4D-8CD8-C125-48FE-A2E017D8DA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7" y="2827"/>
                  <a:ext cx="67" cy="206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7" name="Oval 193">
                  <a:extLst>
                    <a:ext uri="{FF2B5EF4-FFF2-40B4-BE49-F238E27FC236}">
                      <a16:creationId xmlns:a16="http://schemas.microsoft.com/office/drawing/2014/main" id="{59DB5FD6-F600-6077-7729-C4F7A3826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8" y="2597"/>
                  <a:ext cx="81" cy="196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17" name="Group 183">
                <a:extLst>
                  <a:ext uri="{FF2B5EF4-FFF2-40B4-BE49-F238E27FC236}">
                    <a16:creationId xmlns:a16="http://schemas.microsoft.com/office/drawing/2014/main" id="{F6F63D53-FAED-FC18-7214-2027F6580E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41174" flipH="1">
                <a:off x="2417" y="2686"/>
                <a:ext cx="80" cy="408"/>
                <a:chOff x="1542" y="2618"/>
                <a:chExt cx="80" cy="408"/>
              </a:xfrm>
            </p:grpSpPr>
            <p:sp>
              <p:nvSpPr>
                <p:cNvPr id="524" name="Oval 190">
                  <a:extLst>
                    <a:ext uri="{FF2B5EF4-FFF2-40B4-BE49-F238E27FC236}">
                      <a16:creationId xmlns:a16="http://schemas.microsoft.com/office/drawing/2014/main" id="{54802DAD-421E-6CB1-CA4C-403F46E83E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3" y="2726"/>
                  <a:ext cx="81" cy="187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5" name="Oval 191">
                  <a:extLst>
                    <a:ext uri="{FF2B5EF4-FFF2-40B4-BE49-F238E27FC236}">
                      <a16:creationId xmlns:a16="http://schemas.microsoft.com/office/drawing/2014/main" id="{19A43CEB-7EC5-E11F-2D61-320627D308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8" y="2502"/>
                  <a:ext cx="81" cy="211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18" name="Group 184">
                <a:extLst>
                  <a:ext uri="{FF2B5EF4-FFF2-40B4-BE49-F238E27FC236}">
                    <a16:creationId xmlns:a16="http://schemas.microsoft.com/office/drawing/2014/main" id="{D44094F2-76BB-2DA5-CD3E-A653F9BD71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41174" flipH="1">
                <a:off x="2487" y="2760"/>
                <a:ext cx="80" cy="408"/>
                <a:chOff x="1542" y="2618"/>
                <a:chExt cx="80" cy="408"/>
              </a:xfrm>
            </p:grpSpPr>
            <p:sp>
              <p:nvSpPr>
                <p:cNvPr id="522" name="Oval 188">
                  <a:extLst>
                    <a:ext uri="{FF2B5EF4-FFF2-40B4-BE49-F238E27FC236}">
                      <a16:creationId xmlns:a16="http://schemas.microsoft.com/office/drawing/2014/main" id="{88A5BC96-4690-4A35-C91F-2B40561A1C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5" y="2469"/>
                  <a:ext cx="91" cy="196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3" name="Oval 189">
                  <a:extLst>
                    <a:ext uri="{FF2B5EF4-FFF2-40B4-BE49-F238E27FC236}">
                      <a16:creationId xmlns:a16="http://schemas.microsoft.com/office/drawing/2014/main" id="{550DFF56-5178-A138-E9EB-B1CBF1D00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4" y="2723"/>
                  <a:ext cx="81" cy="187"/>
                </a:xfrm>
                <a:prstGeom prst="ellipse">
                  <a:avLst/>
                </a:prstGeom>
                <a:solidFill>
                  <a:srgbClr val="FCBE0E"/>
                </a:solidFill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19" name="Group 185">
                <a:extLst>
                  <a:ext uri="{FF2B5EF4-FFF2-40B4-BE49-F238E27FC236}">
                    <a16:creationId xmlns:a16="http://schemas.microsoft.com/office/drawing/2014/main" id="{A44A6C2A-CAB6-C315-B2C8-A38C4AEFC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741174">
                <a:off x="1951" y="2760"/>
                <a:ext cx="80" cy="408"/>
                <a:chOff x="1542" y="2618"/>
                <a:chExt cx="80" cy="408"/>
              </a:xfrm>
            </p:grpSpPr>
            <p:sp>
              <p:nvSpPr>
                <p:cNvPr id="520" name="Oval 186">
                  <a:extLst>
                    <a:ext uri="{FF2B5EF4-FFF2-40B4-BE49-F238E27FC236}">
                      <a16:creationId xmlns:a16="http://schemas.microsoft.com/office/drawing/2014/main" id="{D213689F-F2C6-B905-8EA0-FFE3A4BA21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9" y="2816"/>
                  <a:ext cx="86" cy="201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1" name="Oval 187">
                  <a:extLst>
                    <a:ext uri="{FF2B5EF4-FFF2-40B4-BE49-F238E27FC236}">
                      <a16:creationId xmlns:a16="http://schemas.microsoft.com/office/drawing/2014/main" id="{C557DBE1-443A-0EE2-6A00-2E9D2AA7B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5" y="2638"/>
                  <a:ext cx="67" cy="187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494" name="Oval 158">
              <a:extLst>
                <a:ext uri="{FF2B5EF4-FFF2-40B4-BE49-F238E27FC236}">
                  <a16:creationId xmlns:a16="http://schemas.microsoft.com/office/drawing/2014/main" id="{51BBB65C-3814-0624-E7A7-8D85E6DDD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1715" y="1974597"/>
              <a:ext cx="274553" cy="66092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Oval 159">
              <a:extLst>
                <a:ext uri="{FF2B5EF4-FFF2-40B4-BE49-F238E27FC236}">
                  <a16:creationId xmlns:a16="http://schemas.microsoft.com/office/drawing/2014/main" id="{23B92BAC-58A2-DFDA-6697-B9951BA0C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6442" y="1991050"/>
              <a:ext cx="258398" cy="66092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Oval 160">
              <a:extLst>
                <a:ext uri="{FF2B5EF4-FFF2-40B4-BE49-F238E27FC236}">
                  <a16:creationId xmlns:a16="http://schemas.microsoft.com/office/drawing/2014/main" id="{604D4777-FD8B-0125-DBDF-6CA5A9AA8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4818" y="2749026"/>
              <a:ext cx="274553" cy="66091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Oval 161">
              <a:extLst>
                <a:ext uri="{FF2B5EF4-FFF2-40B4-BE49-F238E27FC236}">
                  <a16:creationId xmlns:a16="http://schemas.microsoft.com/office/drawing/2014/main" id="{A5AB5760-438D-24AC-B3CF-8BAE4D4BF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7276" y="2788553"/>
              <a:ext cx="258398" cy="66092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Oval 162">
              <a:extLst>
                <a:ext uri="{FF2B5EF4-FFF2-40B4-BE49-F238E27FC236}">
                  <a16:creationId xmlns:a16="http://schemas.microsoft.com/office/drawing/2014/main" id="{1813912A-3221-1833-7F28-52B5F45A5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8824" y="1290413"/>
              <a:ext cx="274542" cy="677042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" name="Oval 163">
              <a:extLst>
                <a:ext uri="{FF2B5EF4-FFF2-40B4-BE49-F238E27FC236}">
                  <a16:creationId xmlns:a16="http://schemas.microsoft.com/office/drawing/2014/main" id="{5150B114-06D4-269B-644C-B08C3E4A6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3625" y="1311714"/>
              <a:ext cx="242253" cy="66092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00" name="Group 164">
              <a:extLst>
                <a:ext uri="{FF2B5EF4-FFF2-40B4-BE49-F238E27FC236}">
                  <a16:creationId xmlns:a16="http://schemas.microsoft.com/office/drawing/2014/main" id="{6986368E-6585-74F7-735A-BC7573A30A30}"/>
                </a:ext>
              </a:extLst>
            </p:cNvPr>
            <p:cNvGrpSpPr>
              <a:grpSpLocks/>
            </p:cNvGrpSpPr>
            <p:nvPr/>
          </p:nvGrpSpPr>
          <p:grpSpPr bwMode="auto">
            <a:xfrm rot="-2741174">
              <a:off x="7526250" y="111651"/>
              <a:ext cx="267300" cy="1375619"/>
              <a:chOff x="1542" y="2618"/>
              <a:chExt cx="80" cy="408"/>
            </a:xfrm>
          </p:grpSpPr>
          <p:sp>
            <p:nvSpPr>
              <p:cNvPr id="508" name="Oval 174">
                <a:extLst>
                  <a:ext uri="{FF2B5EF4-FFF2-40B4-BE49-F238E27FC236}">
                    <a16:creationId xmlns:a16="http://schemas.microsoft.com/office/drawing/2014/main" id="{A1B6FC01-E859-2A0B-A6E8-B3BD2FB15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1" y="2853"/>
                <a:ext cx="92" cy="225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9" name="Oval 175">
                <a:extLst>
                  <a:ext uri="{FF2B5EF4-FFF2-40B4-BE49-F238E27FC236}">
                    <a16:creationId xmlns:a16="http://schemas.microsoft.com/office/drawing/2014/main" id="{79512C77-52D6-EE14-C2BD-D98041B65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2" y="2641"/>
                <a:ext cx="87" cy="211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01" name="Oval 165">
              <a:extLst>
                <a:ext uri="{FF2B5EF4-FFF2-40B4-BE49-F238E27FC236}">
                  <a16:creationId xmlns:a16="http://schemas.microsoft.com/office/drawing/2014/main" id="{D177BAD3-B6ED-25A5-BDE9-41EE75078C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734148" y="731878"/>
              <a:ext cx="274036" cy="645994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" name="Oval 166">
              <a:extLst>
                <a:ext uri="{FF2B5EF4-FFF2-40B4-BE49-F238E27FC236}">
                  <a16:creationId xmlns:a16="http://schemas.microsoft.com/office/drawing/2014/main" id="{E6EB7067-2E3D-B544-8A2D-975AE5533D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9222585" y="201077"/>
              <a:ext cx="274036" cy="66213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" name="Oval 167">
              <a:extLst>
                <a:ext uri="{FF2B5EF4-FFF2-40B4-BE49-F238E27FC236}">
                  <a16:creationId xmlns:a16="http://schemas.microsoft.com/office/drawing/2014/main" id="{DCBE9F1E-ADF5-C7B3-668C-D21FEB8032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974501" y="970804"/>
              <a:ext cx="274036" cy="6621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" name="Oval 168">
              <a:extLst>
                <a:ext uri="{FF2B5EF4-FFF2-40B4-BE49-F238E27FC236}">
                  <a16:creationId xmlns:a16="http://schemas.microsoft.com/office/drawing/2014/main" id="{56126B19-A202-942C-CDE0-54080C18C0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9365119" y="431656"/>
              <a:ext cx="257921" cy="67829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05" name="Group 169">
              <a:extLst>
                <a:ext uri="{FF2B5EF4-FFF2-40B4-BE49-F238E27FC236}">
                  <a16:creationId xmlns:a16="http://schemas.microsoft.com/office/drawing/2014/main" id="{7FA5833D-44E4-8A53-5612-D01ABAE67754}"/>
                </a:ext>
              </a:extLst>
            </p:cNvPr>
            <p:cNvGrpSpPr>
              <a:grpSpLocks/>
            </p:cNvGrpSpPr>
            <p:nvPr/>
          </p:nvGrpSpPr>
          <p:grpSpPr bwMode="auto">
            <a:xfrm rot="-2741174">
              <a:off x="7285027" y="359393"/>
              <a:ext cx="273820" cy="1375619"/>
              <a:chOff x="1542" y="2618"/>
              <a:chExt cx="80" cy="408"/>
            </a:xfrm>
          </p:grpSpPr>
          <p:sp>
            <p:nvSpPr>
              <p:cNvPr id="506" name="Oval 172">
                <a:extLst>
                  <a:ext uri="{FF2B5EF4-FFF2-40B4-BE49-F238E27FC236}">
                    <a16:creationId xmlns:a16="http://schemas.microsoft.com/office/drawing/2014/main" id="{AEF5321B-9C74-1BDF-F0DB-FCAB351F6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2" y="2839"/>
                <a:ext cx="99" cy="187"/>
              </a:xfrm>
              <a:prstGeom prst="ellipse">
                <a:avLst/>
              </a:prstGeom>
              <a:solidFill>
                <a:srgbClr val="FFFFFF">
                  <a:lumMod val="9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7" name="Oval 173">
                <a:extLst>
                  <a:ext uri="{FF2B5EF4-FFF2-40B4-BE49-F238E27FC236}">
                    <a16:creationId xmlns:a16="http://schemas.microsoft.com/office/drawing/2014/main" id="{03404882-C501-BAEA-06F6-846FB7EC8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3" y="2615"/>
                <a:ext cx="99" cy="192"/>
              </a:xfrm>
              <a:prstGeom prst="ellipse">
                <a:avLst/>
              </a:prstGeom>
              <a:solidFill>
                <a:srgbClr val="FFFFFF">
                  <a:lumMod val="9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528" name="Gruppieren 1114">
            <a:extLst>
              <a:ext uri="{FF2B5EF4-FFF2-40B4-BE49-F238E27FC236}">
                <a16:creationId xmlns:a16="http://schemas.microsoft.com/office/drawing/2014/main" id="{A5DC79FD-8B78-8E4C-706C-5949D258FD0D}"/>
              </a:ext>
            </a:extLst>
          </p:cNvPr>
          <p:cNvGrpSpPr>
            <a:grpSpLocks noChangeAspect="1"/>
          </p:cNvGrpSpPr>
          <p:nvPr/>
        </p:nvGrpSpPr>
        <p:grpSpPr bwMode="auto">
          <a:xfrm rot="-6567263">
            <a:off x="5350669" y="4537869"/>
            <a:ext cx="314325" cy="300037"/>
            <a:chOff x="6724347" y="419067"/>
            <a:chExt cx="3181527" cy="3030571"/>
          </a:xfrm>
        </p:grpSpPr>
        <p:grpSp>
          <p:nvGrpSpPr>
            <p:cNvPr id="529" name="Group 157">
              <a:extLst>
                <a:ext uri="{FF2B5EF4-FFF2-40B4-BE49-F238E27FC236}">
                  <a16:creationId xmlns:a16="http://schemas.microsoft.com/office/drawing/2014/main" id="{DAF07D33-51A8-277A-DC04-708397763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4347" y="665811"/>
              <a:ext cx="3181527" cy="2783827"/>
              <a:chOff x="1787" y="2850"/>
              <a:chExt cx="944" cy="826"/>
            </a:xfrm>
          </p:grpSpPr>
          <p:sp>
            <p:nvSpPr>
              <p:cNvPr id="546" name="Oval 176">
                <a:extLst>
                  <a:ext uri="{FF2B5EF4-FFF2-40B4-BE49-F238E27FC236}">
                    <a16:creationId xmlns:a16="http://schemas.microsoft.com/office/drawing/2014/main" id="{068DFD3C-D728-07AE-82ED-4740EB82A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3222"/>
                <a:ext cx="81" cy="200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7" name="Oval 177">
                <a:extLst>
                  <a:ext uri="{FF2B5EF4-FFF2-40B4-BE49-F238E27FC236}">
                    <a16:creationId xmlns:a16="http://schemas.microsoft.com/office/drawing/2014/main" id="{2E44E67D-7BD2-BA4F-9B64-105940ACA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3228"/>
                <a:ext cx="81" cy="195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8" name="Oval 178">
                <a:extLst>
                  <a:ext uri="{FF2B5EF4-FFF2-40B4-BE49-F238E27FC236}">
                    <a16:creationId xmlns:a16="http://schemas.microsoft.com/office/drawing/2014/main" id="{843331A3-9E83-DFF3-6AF2-EC31F80CF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2" y="3437"/>
                <a:ext cx="76" cy="209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9" name="Oval 179">
                <a:extLst>
                  <a:ext uri="{FF2B5EF4-FFF2-40B4-BE49-F238E27FC236}">
                    <a16:creationId xmlns:a16="http://schemas.microsoft.com/office/drawing/2014/main" id="{8C5F72E3-AE11-D715-664A-0952C0CD9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2" y="3432"/>
                <a:ext cx="76" cy="209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0" name="Oval 180">
                <a:extLst>
                  <a:ext uri="{FF2B5EF4-FFF2-40B4-BE49-F238E27FC236}">
                    <a16:creationId xmlns:a16="http://schemas.microsoft.com/office/drawing/2014/main" id="{4E1EC9A2-33F0-A0F4-7D47-A822044F1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8" y="3010"/>
                <a:ext cx="86" cy="200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1" name="Oval 181">
                <a:extLst>
                  <a:ext uri="{FF2B5EF4-FFF2-40B4-BE49-F238E27FC236}">
                    <a16:creationId xmlns:a16="http://schemas.microsoft.com/office/drawing/2014/main" id="{90CFABF0-988E-1E3C-520E-B1BC51D5A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3006"/>
                <a:ext cx="81" cy="205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552" name="Group 182">
                <a:extLst>
                  <a:ext uri="{FF2B5EF4-FFF2-40B4-BE49-F238E27FC236}">
                    <a16:creationId xmlns:a16="http://schemas.microsoft.com/office/drawing/2014/main" id="{A96ADDC4-252E-C113-50AE-26A0D89EFC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741174">
                <a:off x="2023" y="2686"/>
                <a:ext cx="80" cy="408"/>
                <a:chOff x="1542" y="2618"/>
                <a:chExt cx="80" cy="408"/>
              </a:xfrm>
            </p:grpSpPr>
            <p:sp>
              <p:nvSpPr>
                <p:cNvPr id="562" name="Oval 192">
                  <a:extLst>
                    <a:ext uri="{FF2B5EF4-FFF2-40B4-BE49-F238E27FC236}">
                      <a16:creationId xmlns:a16="http://schemas.microsoft.com/office/drawing/2014/main" id="{2C6234CA-F036-4848-2363-F9C04A4A85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3" y="2847"/>
                  <a:ext cx="67" cy="21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63" name="Oval 193">
                  <a:extLst>
                    <a:ext uri="{FF2B5EF4-FFF2-40B4-BE49-F238E27FC236}">
                      <a16:creationId xmlns:a16="http://schemas.microsoft.com/office/drawing/2014/main" id="{A0DD0801-B8DC-1A08-F0AE-41C48CC6E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1" y="2606"/>
                  <a:ext cx="71" cy="20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53" name="Group 183">
                <a:extLst>
                  <a:ext uri="{FF2B5EF4-FFF2-40B4-BE49-F238E27FC236}">
                    <a16:creationId xmlns:a16="http://schemas.microsoft.com/office/drawing/2014/main" id="{1340365E-6F67-862E-4924-B552E4EDD7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41174" flipH="1">
                <a:off x="2417" y="2686"/>
                <a:ext cx="80" cy="408"/>
                <a:chOff x="1542" y="2618"/>
                <a:chExt cx="80" cy="408"/>
              </a:xfrm>
            </p:grpSpPr>
            <p:sp>
              <p:nvSpPr>
                <p:cNvPr id="560" name="Oval 190">
                  <a:extLst>
                    <a:ext uri="{FF2B5EF4-FFF2-40B4-BE49-F238E27FC236}">
                      <a16:creationId xmlns:a16="http://schemas.microsoft.com/office/drawing/2014/main" id="{ADF48C16-85DE-F541-1AF7-8373CFC0EE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0" y="2756"/>
                  <a:ext cx="76" cy="181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61" name="Oval 191">
                  <a:extLst>
                    <a:ext uri="{FF2B5EF4-FFF2-40B4-BE49-F238E27FC236}">
                      <a16:creationId xmlns:a16="http://schemas.microsoft.com/office/drawing/2014/main" id="{62A4C01C-4C40-DCFC-E91F-53C4FF265B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5" y="2531"/>
                  <a:ext cx="90" cy="19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54" name="Group 184">
                <a:extLst>
                  <a:ext uri="{FF2B5EF4-FFF2-40B4-BE49-F238E27FC236}">
                    <a16:creationId xmlns:a16="http://schemas.microsoft.com/office/drawing/2014/main" id="{D1773950-CA9F-0B92-4CCB-DF33AA156C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41174" flipH="1">
                <a:off x="2487" y="2760"/>
                <a:ext cx="80" cy="408"/>
                <a:chOff x="1542" y="2618"/>
                <a:chExt cx="80" cy="408"/>
              </a:xfrm>
            </p:grpSpPr>
            <p:sp>
              <p:nvSpPr>
                <p:cNvPr id="558" name="Oval 188">
                  <a:extLst>
                    <a:ext uri="{FF2B5EF4-FFF2-40B4-BE49-F238E27FC236}">
                      <a16:creationId xmlns:a16="http://schemas.microsoft.com/office/drawing/2014/main" id="{EEE78FDC-BC71-2C54-F9DB-BBBC9B9BD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9" y="2537"/>
                  <a:ext cx="62" cy="210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59" name="Oval 189">
                  <a:extLst>
                    <a:ext uri="{FF2B5EF4-FFF2-40B4-BE49-F238E27FC236}">
                      <a16:creationId xmlns:a16="http://schemas.microsoft.com/office/drawing/2014/main" id="{CAA880B4-F899-5CCA-9A9F-EE55E859B7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0" y="2790"/>
                  <a:ext cx="57" cy="200"/>
                </a:xfrm>
                <a:prstGeom prst="ellipse">
                  <a:avLst/>
                </a:prstGeom>
                <a:solidFill>
                  <a:srgbClr val="FCBE0E"/>
                </a:solidFill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55" name="Group 185">
                <a:extLst>
                  <a:ext uri="{FF2B5EF4-FFF2-40B4-BE49-F238E27FC236}">
                    <a16:creationId xmlns:a16="http://schemas.microsoft.com/office/drawing/2014/main" id="{1679C593-CB14-C60E-4658-E2F88CDF7F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741174">
                <a:off x="1951" y="2760"/>
                <a:ext cx="80" cy="408"/>
                <a:chOff x="1542" y="2618"/>
                <a:chExt cx="80" cy="408"/>
              </a:xfrm>
            </p:grpSpPr>
            <p:sp>
              <p:nvSpPr>
                <p:cNvPr id="556" name="Oval 186">
                  <a:extLst>
                    <a:ext uri="{FF2B5EF4-FFF2-40B4-BE49-F238E27FC236}">
                      <a16:creationId xmlns:a16="http://schemas.microsoft.com/office/drawing/2014/main" id="{90C3F726-FFA0-4DA3-60C5-72199693A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3" y="2865"/>
                  <a:ext cx="57" cy="210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57" name="Oval 187">
                  <a:extLst>
                    <a:ext uri="{FF2B5EF4-FFF2-40B4-BE49-F238E27FC236}">
                      <a16:creationId xmlns:a16="http://schemas.microsoft.com/office/drawing/2014/main" id="{BD8C48BC-89BE-552C-0276-E2C8A98994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8" y="2678"/>
                  <a:ext cx="62" cy="19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530" name="Oval 158">
              <a:extLst>
                <a:ext uri="{FF2B5EF4-FFF2-40B4-BE49-F238E27FC236}">
                  <a16:creationId xmlns:a16="http://schemas.microsoft.com/office/drawing/2014/main" id="{06413AC3-A32A-6145-2123-FD543B8BD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6575" y="1983275"/>
              <a:ext cx="273156" cy="67346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Oval 159">
              <a:extLst>
                <a:ext uri="{FF2B5EF4-FFF2-40B4-BE49-F238E27FC236}">
                  <a16:creationId xmlns:a16="http://schemas.microsoft.com/office/drawing/2014/main" id="{67FF9AB7-B811-38B0-E24C-D39104E78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9898" y="2003633"/>
              <a:ext cx="257093" cy="67346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Oval 160">
              <a:extLst>
                <a:ext uri="{FF2B5EF4-FFF2-40B4-BE49-F238E27FC236}">
                  <a16:creationId xmlns:a16="http://schemas.microsoft.com/office/drawing/2014/main" id="{5EF997E3-9E74-B8BB-7CA2-266C012E7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814" y="2764211"/>
              <a:ext cx="273156" cy="67346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" name="Oval 161">
              <a:extLst>
                <a:ext uri="{FF2B5EF4-FFF2-40B4-BE49-F238E27FC236}">
                  <a16:creationId xmlns:a16="http://schemas.microsoft.com/office/drawing/2014/main" id="{B83A3025-EEB4-7AC1-0D02-DAC619F46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4464" y="2780578"/>
              <a:ext cx="257093" cy="657432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Oval 162">
              <a:extLst>
                <a:ext uri="{FF2B5EF4-FFF2-40B4-BE49-F238E27FC236}">
                  <a16:creationId xmlns:a16="http://schemas.microsoft.com/office/drawing/2014/main" id="{E4B3B2F1-4FE6-0C81-8589-BDCBD9675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3580" y="1277930"/>
              <a:ext cx="273156" cy="67346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Oval 163">
              <a:extLst>
                <a:ext uri="{FF2B5EF4-FFF2-40B4-BE49-F238E27FC236}">
                  <a16:creationId xmlns:a16="http://schemas.microsoft.com/office/drawing/2014/main" id="{62EDF84C-F103-3B94-8B61-176D898DE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6200" y="1328527"/>
              <a:ext cx="257093" cy="673461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36" name="Group 164">
              <a:extLst>
                <a:ext uri="{FF2B5EF4-FFF2-40B4-BE49-F238E27FC236}">
                  <a16:creationId xmlns:a16="http://schemas.microsoft.com/office/drawing/2014/main" id="{DCF1DEEF-2888-684E-CA86-A9E62DB094A0}"/>
                </a:ext>
              </a:extLst>
            </p:cNvPr>
            <p:cNvGrpSpPr>
              <a:grpSpLocks/>
            </p:cNvGrpSpPr>
            <p:nvPr/>
          </p:nvGrpSpPr>
          <p:grpSpPr bwMode="auto">
            <a:xfrm rot="-2741174">
              <a:off x="7526250" y="111651"/>
              <a:ext cx="267300" cy="1375619"/>
              <a:chOff x="1542" y="2618"/>
              <a:chExt cx="80" cy="408"/>
            </a:xfrm>
          </p:grpSpPr>
          <p:sp>
            <p:nvSpPr>
              <p:cNvPr id="544" name="Oval 174">
                <a:extLst>
                  <a:ext uri="{FF2B5EF4-FFF2-40B4-BE49-F238E27FC236}">
                    <a16:creationId xmlns:a16="http://schemas.microsoft.com/office/drawing/2014/main" id="{80A4CB9A-E375-BDEF-C713-842E12153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8" y="2827"/>
                <a:ext cx="86" cy="214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5" name="Oval 175">
                <a:extLst>
                  <a:ext uri="{FF2B5EF4-FFF2-40B4-BE49-F238E27FC236}">
                    <a16:creationId xmlns:a16="http://schemas.microsoft.com/office/drawing/2014/main" id="{0B85F0B8-6E6D-6F31-B07B-F9E96E00F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2624"/>
                <a:ext cx="96" cy="20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37" name="Oval 165">
              <a:extLst>
                <a:ext uri="{FF2B5EF4-FFF2-40B4-BE49-F238E27FC236}">
                  <a16:creationId xmlns:a16="http://schemas.microsoft.com/office/drawing/2014/main" id="{85FE4039-C334-1A48-5B3E-99F81488CB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709377" y="666299"/>
              <a:ext cx="256557" cy="642733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" name="Oval 166">
              <a:extLst>
                <a:ext uri="{FF2B5EF4-FFF2-40B4-BE49-F238E27FC236}">
                  <a16:creationId xmlns:a16="http://schemas.microsoft.com/office/drawing/2014/main" id="{2F895666-74F7-C48B-32CC-E32AC1C253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9133308" y="224286"/>
              <a:ext cx="272586" cy="67486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" name="Oval 167">
              <a:extLst>
                <a:ext uri="{FF2B5EF4-FFF2-40B4-BE49-F238E27FC236}">
                  <a16:creationId xmlns:a16="http://schemas.microsoft.com/office/drawing/2014/main" id="{6608F877-E538-9BB9-74C2-6DE44AB642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861275" y="944680"/>
              <a:ext cx="272597" cy="67486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" name="Oval 168">
              <a:extLst>
                <a:ext uri="{FF2B5EF4-FFF2-40B4-BE49-F238E27FC236}">
                  <a16:creationId xmlns:a16="http://schemas.microsoft.com/office/drawing/2014/main" id="{10BF8D74-F4A0-4670-BBD7-2CE9C432C1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9471937" y="479228"/>
              <a:ext cx="272597" cy="65880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41" name="Group 169">
              <a:extLst>
                <a:ext uri="{FF2B5EF4-FFF2-40B4-BE49-F238E27FC236}">
                  <a16:creationId xmlns:a16="http://schemas.microsoft.com/office/drawing/2014/main" id="{9CF64510-C25F-E247-33FB-23F952997F91}"/>
                </a:ext>
              </a:extLst>
            </p:cNvPr>
            <p:cNvGrpSpPr>
              <a:grpSpLocks/>
            </p:cNvGrpSpPr>
            <p:nvPr/>
          </p:nvGrpSpPr>
          <p:grpSpPr bwMode="auto">
            <a:xfrm rot="-2741174">
              <a:off x="7285027" y="359393"/>
              <a:ext cx="273820" cy="1375619"/>
              <a:chOff x="1542" y="2618"/>
              <a:chExt cx="80" cy="408"/>
            </a:xfrm>
          </p:grpSpPr>
          <p:sp>
            <p:nvSpPr>
              <p:cNvPr id="542" name="Oval 172">
                <a:extLst>
                  <a:ext uri="{FF2B5EF4-FFF2-40B4-BE49-F238E27FC236}">
                    <a16:creationId xmlns:a16="http://schemas.microsoft.com/office/drawing/2014/main" id="{E837B145-1F05-9B28-CDE1-59DE7A6B2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2835"/>
                <a:ext cx="103" cy="181"/>
              </a:xfrm>
              <a:prstGeom prst="ellipse">
                <a:avLst/>
              </a:prstGeom>
              <a:solidFill>
                <a:srgbClr val="FFFFFF">
                  <a:lumMod val="9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3" name="Oval 173">
                <a:extLst>
                  <a:ext uri="{FF2B5EF4-FFF2-40B4-BE49-F238E27FC236}">
                    <a16:creationId xmlns:a16="http://schemas.microsoft.com/office/drawing/2014/main" id="{C96F9794-D3D5-C8FC-20E5-179968A87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" y="2632"/>
                <a:ext cx="94" cy="191"/>
              </a:xfrm>
              <a:prstGeom prst="ellipse">
                <a:avLst/>
              </a:prstGeom>
              <a:solidFill>
                <a:srgbClr val="FFFFFF">
                  <a:lumMod val="9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564" name="Gruppieren 1114">
            <a:extLst>
              <a:ext uri="{FF2B5EF4-FFF2-40B4-BE49-F238E27FC236}">
                <a16:creationId xmlns:a16="http://schemas.microsoft.com/office/drawing/2014/main" id="{6C8F0251-8771-7CCC-540A-EE7EF4D74433}"/>
              </a:ext>
            </a:extLst>
          </p:cNvPr>
          <p:cNvGrpSpPr>
            <a:grpSpLocks noChangeAspect="1"/>
          </p:cNvGrpSpPr>
          <p:nvPr/>
        </p:nvGrpSpPr>
        <p:grpSpPr bwMode="auto">
          <a:xfrm rot="-7461219">
            <a:off x="5553075" y="4830763"/>
            <a:ext cx="314325" cy="298450"/>
            <a:chOff x="6724347" y="419067"/>
            <a:chExt cx="3181527" cy="3030571"/>
          </a:xfrm>
        </p:grpSpPr>
        <p:grpSp>
          <p:nvGrpSpPr>
            <p:cNvPr id="565" name="Group 157">
              <a:extLst>
                <a:ext uri="{FF2B5EF4-FFF2-40B4-BE49-F238E27FC236}">
                  <a16:creationId xmlns:a16="http://schemas.microsoft.com/office/drawing/2014/main" id="{BDD0F9D3-FB17-3ECF-B96B-3046BC3B6D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4347" y="665811"/>
              <a:ext cx="3181527" cy="2783827"/>
              <a:chOff x="1787" y="2850"/>
              <a:chExt cx="944" cy="826"/>
            </a:xfrm>
          </p:grpSpPr>
          <p:sp>
            <p:nvSpPr>
              <p:cNvPr id="582" name="Oval 176">
                <a:extLst>
                  <a:ext uri="{FF2B5EF4-FFF2-40B4-BE49-F238E27FC236}">
                    <a16:creationId xmlns:a16="http://schemas.microsoft.com/office/drawing/2014/main" id="{58A76145-8F60-8A71-769F-3BA74B1A4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3253"/>
                <a:ext cx="81" cy="19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3" name="Oval 177">
                <a:extLst>
                  <a:ext uri="{FF2B5EF4-FFF2-40B4-BE49-F238E27FC236}">
                    <a16:creationId xmlns:a16="http://schemas.microsoft.com/office/drawing/2014/main" id="{C8BCFACF-FE79-35DF-6EDD-2528943FA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44"/>
                <a:ext cx="81" cy="201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" name="Oval 178">
                <a:extLst>
                  <a:ext uri="{FF2B5EF4-FFF2-40B4-BE49-F238E27FC236}">
                    <a16:creationId xmlns:a16="http://schemas.microsoft.com/office/drawing/2014/main" id="{D24AE493-8B06-C1B6-F309-11926647C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" y="3465"/>
                <a:ext cx="81" cy="20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5" name="Oval 179">
                <a:extLst>
                  <a:ext uri="{FF2B5EF4-FFF2-40B4-BE49-F238E27FC236}">
                    <a16:creationId xmlns:a16="http://schemas.microsoft.com/office/drawing/2014/main" id="{1E0D7CD5-9BB7-F8EE-702B-ECF3B59F0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3477"/>
                <a:ext cx="81" cy="201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6" name="Oval 180">
                <a:extLst>
                  <a:ext uri="{FF2B5EF4-FFF2-40B4-BE49-F238E27FC236}">
                    <a16:creationId xmlns:a16="http://schemas.microsoft.com/office/drawing/2014/main" id="{031C7D3A-E684-8E65-C289-177FF45C5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040"/>
                <a:ext cx="81" cy="19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7" name="Oval 181">
                <a:extLst>
                  <a:ext uri="{FF2B5EF4-FFF2-40B4-BE49-F238E27FC236}">
                    <a16:creationId xmlns:a16="http://schemas.microsoft.com/office/drawing/2014/main" id="{1046A44A-D9A3-2FBB-EFB4-2264B4377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" y="3045"/>
                <a:ext cx="81" cy="19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588" name="Group 182">
                <a:extLst>
                  <a:ext uri="{FF2B5EF4-FFF2-40B4-BE49-F238E27FC236}">
                    <a16:creationId xmlns:a16="http://schemas.microsoft.com/office/drawing/2014/main" id="{B8E853A2-E197-B3FE-1232-A28BAE5D2A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741174">
                <a:off x="2023" y="2686"/>
                <a:ext cx="80" cy="408"/>
                <a:chOff x="1542" y="2618"/>
                <a:chExt cx="80" cy="408"/>
              </a:xfrm>
            </p:grpSpPr>
            <p:sp>
              <p:nvSpPr>
                <p:cNvPr id="598" name="Oval 192">
                  <a:extLst>
                    <a:ext uri="{FF2B5EF4-FFF2-40B4-BE49-F238E27FC236}">
                      <a16:creationId xmlns:a16="http://schemas.microsoft.com/office/drawing/2014/main" id="{EF5668E5-D6B3-4DD9-6E41-192BF8E471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9" y="2867"/>
                  <a:ext cx="72" cy="210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9" name="Oval 193">
                  <a:extLst>
                    <a:ext uri="{FF2B5EF4-FFF2-40B4-BE49-F238E27FC236}">
                      <a16:creationId xmlns:a16="http://schemas.microsoft.com/office/drawing/2014/main" id="{4FFB42B2-53AD-3D72-5240-873A711472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3" y="2610"/>
                  <a:ext cx="77" cy="21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89" name="Group 183">
                <a:extLst>
                  <a:ext uri="{FF2B5EF4-FFF2-40B4-BE49-F238E27FC236}">
                    <a16:creationId xmlns:a16="http://schemas.microsoft.com/office/drawing/2014/main" id="{FF952C67-1E33-99B0-26FD-A12475DE68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41174" flipH="1">
                <a:off x="2417" y="2686"/>
                <a:ext cx="80" cy="408"/>
                <a:chOff x="1542" y="2618"/>
                <a:chExt cx="80" cy="408"/>
              </a:xfrm>
            </p:grpSpPr>
            <p:sp>
              <p:nvSpPr>
                <p:cNvPr id="596" name="Oval 190">
                  <a:extLst>
                    <a:ext uri="{FF2B5EF4-FFF2-40B4-BE49-F238E27FC236}">
                      <a16:creationId xmlns:a16="http://schemas.microsoft.com/office/drawing/2014/main" id="{6D88695D-827E-1DE9-BE0C-EC710F55CE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1" y="2738"/>
                  <a:ext cx="62" cy="186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7" name="Oval 191">
                  <a:extLst>
                    <a:ext uri="{FF2B5EF4-FFF2-40B4-BE49-F238E27FC236}">
                      <a16:creationId xmlns:a16="http://schemas.microsoft.com/office/drawing/2014/main" id="{F71551F3-FBD8-C70E-E09B-5BCD238648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6" y="2518"/>
                  <a:ext cx="91" cy="19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90" name="Group 184">
                <a:extLst>
                  <a:ext uri="{FF2B5EF4-FFF2-40B4-BE49-F238E27FC236}">
                    <a16:creationId xmlns:a16="http://schemas.microsoft.com/office/drawing/2014/main" id="{3EB46B88-5047-609F-9F86-B9A90A3FA6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41174" flipH="1">
                <a:off x="2487" y="2760"/>
                <a:ext cx="80" cy="408"/>
                <a:chOff x="1542" y="2618"/>
                <a:chExt cx="80" cy="408"/>
              </a:xfrm>
            </p:grpSpPr>
            <p:sp>
              <p:nvSpPr>
                <p:cNvPr id="594" name="Oval 188">
                  <a:extLst>
                    <a:ext uri="{FF2B5EF4-FFF2-40B4-BE49-F238E27FC236}">
                      <a16:creationId xmlns:a16="http://schemas.microsoft.com/office/drawing/2014/main" id="{E5B42B9C-1C52-6E96-4CBD-72694B341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9" y="2556"/>
                  <a:ext cx="86" cy="219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5" name="Oval 189">
                  <a:extLst>
                    <a:ext uri="{FF2B5EF4-FFF2-40B4-BE49-F238E27FC236}">
                      <a16:creationId xmlns:a16="http://schemas.microsoft.com/office/drawing/2014/main" id="{B208F44B-E315-4CAB-31AE-022B1E2AE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9" y="2808"/>
                  <a:ext cx="77" cy="195"/>
                </a:xfrm>
                <a:prstGeom prst="ellipse">
                  <a:avLst/>
                </a:prstGeom>
                <a:solidFill>
                  <a:srgbClr val="FCBE0E"/>
                </a:solidFill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91" name="Group 185">
                <a:extLst>
                  <a:ext uri="{FF2B5EF4-FFF2-40B4-BE49-F238E27FC236}">
                    <a16:creationId xmlns:a16="http://schemas.microsoft.com/office/drawing/2014/main" id="{0EA3AB9F-5DB6-AF03-508D-4D1C2AEB10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741174">
                <a:off x="1951" y="2760"/>
                <a:ext cx="80" cy="408"/>
                <a:chOff x="1542" y="2618"/>
                <a:chExt cx="80" cy="408"/>
              </a:xfrm>
            </p:grpSpPr>
            <p:sp>
              <p:nvSpPr>
                <p:cNvPr id="592" name="Oval 186">
                  <a:extLst>
                    <a:ext uri="{FF2B5EF4-FFF2-40B4-BE49-F238E27FC236}">
                      <a16:creationId xmlns:a16="http://schemas.microsoft.com/office/drawing/2014/main" id="{A6AE475F-4F5A-7315-0D69-4483209B32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0" y="2919"/>
                  <a:ext cx="86" cy="20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3" name="Oval 187">
                  <a:extLst>
                    <a:ext uri="{FF2B5EF4-FFF2-40B4-BE49-F238E27FC236}">
                      <a16:creationId xmlns:a16="http://schemas.microsoft.com/office/drawing/2014/main" id="{3C8894D1-4392-D464-11E2-4231863D1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6" y="2708"/>
                  <a:ext cx="77" cy="19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566" name="Oval 158">
              <a:extLst>
                <a:ext uri="{FF2B5EF4-FFF2-40B4-BE49-F238E27FC236}">
                  <a16:creationId xmlns:a16="http://schemas.microsoft.com/office/drawing/2014/main" id="{05A7AE3B-74AE-5ABE-6669-339E7B7FB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6787" y="2035048"/>
              <a:ext cx="273156" cy="66092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" name="Oval 159">
              <a:extLst>
                <a:ext uri="{FF2B5EF4-FFF2-40B4-BE49-F238E27FC236}">
                  <a16:creationId xmlns:a16="http://schemas.microsoft.com/office/drawing/2014/main" id="{664CEFE5-E7FA-04D2-18D3-DBB75CA4C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5466" y="2065730"/>
              <a:ext cx="257093" cy="66091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" name="Oval 160">
              <a:extLst>
                <a:ext uri="{FF2B5EF4-FFF2-40B4-BE49-F238E27FC236}">
                  <a16:creationId xmlns:a16="http://schemas.microsoft.com/office/drawing/2014/main" id="{288E4464-1E94-41B2-965B-0897DA1ED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7935" y="2784296"/>
              <a:ext cx="273156" cy="677042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" name="Oval 161">
              <a:extLst>
                <a:ext uri="{FF2B5EF4-FFF2-40B4-BE49-F238E27FC236}">
                  <a16:creationId xmlns:a16="http://schemas.microsoft.com/office/drawing/2014/main" id="{2658D1C9-68F5-1BF6-D9C0-9DF1762E7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009" y="2804745"/>
              <a:ext cx="273156" cy="66091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" name="Oval 162">
              <a:extLst>
                <a:ext uri="{FF2B5EF4-FFF2-40B4-BE49-F238E27FC236}">
                  <a16:creationId xmlns:a16="http://schemas.microsoft.com/office/drawing/2014/main" id="{BE798A82-1E1A-75D3-006B-C97DB02DF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3435" y="1355161"/>
              <a:ext cx="273166" cy="66092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" name="Oval 163">
              <a:extLst>
                <a:ext uri="{FF2B5EF4-FFF2-40B4-BE49-F238E27FC236}">
                  <a16:creationId xmlns:a16="http://schemas.microsoft.com/office/drawing/2014/main" id="{BF7313AE-DE49-2CCC-439E-9E3D37BC5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4916" y="1337826"/>
              <a:ext cx="273166" cy="66091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72" name="Group 164">
              <a:extLst>
                <a:ext uri="{FF2B5EF4-FFF2-40B4-BE49-F238E27FC236}">
                  <a16:creationId xmlns:a16="http://schemas.microsoft.com/office/drawing/2014/main" id="{5E43BDC8-0F7A-0C5E-2DCC-BFA105A9499E}"/>
                </a:ext>
              </a:extLst>
            </p:cNvPr>
            <p:cNvGrpSpPr>
              <a:grpSpLocks/>
            </p:cNvGrpSpPr>
            <p:nvPr/>
          </p:nvGrpSpPr>
          <p:grpSpPr bwMode="auto">
            <a:xfrm rot="-2741174">
              <a:off x="7526250" y="111651"/>
              <a:ext cx="267300" cy="1375619"/>
              <a:chOff x="1542" y="2618"/>
              <a:chExt cx="80" cy="408"/>
            </a:xfrm>
          </p:grpSpPr>
          <p:sp>
            <p:nvSpPr>
              <p:cNvPr id="580" name="Oval 174">
                <a:extLst>
                  <a:ext uri="{FF2B5EF4-FFF2-40B4-BE49-F238E27FC236}">
                    <a16:creationId xmlns:a16="http://schemas.microsoft.com/office/drawing/2014/main" id="{ED3F0E5E-1473-CCFA-77C6-53552F2D5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2855"/>
                <a:ext cx="92" cy="21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1" name="Oval 175">
                <a:extLst>
                  <a:ext uri="{FF2B5EF4-FFF2-40B4-BE49-F238E27FC236}">
                    <a16:creationId xmlns:a16="http://schemas.microsoft.com/office/drawing/2014/main" id="{E05BDA36-5AE5-C5A4-9E97-1152533FD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9" y="2622"/>
                <a:ext cx="87" cy="20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73" name="Oval 165">
              <a:extLst>
                <a:ext uri="{FF2B5EF4-FFF2-40B4-BE49-F238E27FC236}">
                  <a16:creationId xmlns:a16="http://schemas.microsoft.com/office/drawing/2014/main" id="{85E41A2E-7C85-B904-A10B-89A02705F5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655468" y="724206"/>
              <a:ext cx="257921" cy="642733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" name="Oval 166">
              <a:extLst>
                <a:ext uri="{FF2B5EF4-FFF2-40B4-BE49-F238E27FC236}">
                  <a16:creationId xmlns:a16="http://schemas.microsoft.com/office/drawing/2014/main" id="{BB5E66A7-1E55-DB14-9ED6-8CBB20FF66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9173821" y="204444"/>
              <a:ext cx="257921" cy="67486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" name="Oval 167">
              <a:extLst>
                <a:ext uri="{FF2B5EF4-FFF2-40B4-BE49-F238E27FC236}">
                  <a16:creationId xmlns:a16="http://schemas.microsoft.com/office/drawing/2014/main" id="{89070D81-947F-F082-FDB6-A10D4BF524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929179" y="934881"/>
              <a:ext cx="257921" cy="67486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" name="Oval 168">
              <a:extLst>
                <a:ext uri="{FF2B5EF4-FFF2-40B4-BE49-F238E27FC236}">
                  <a16:creationId xmlns:a16="http://schemas.microsoft.com/office/drawing/2014/main" id="{157014EB-9DA4-ED44-FC6A-6F9B64ED8C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9418227" y="533777"/>
              <a:ext cx="274046" cy="67486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77" name="Group 169">
              <a:extLst>
                <a:ext uri="{FF2B5EF4-FFF2-40B4-BE49-F238E27FC236}">
                  <a16:creationId xmlns:a16="http://schemas.microsoft.com/office/drawing/2014/main" id="{FF6E17F0-2D5E-7903-D710-8486CE7B1DFB}"/>
                </a:ext>
              </a:extLst>
            </p:cNvPr>
            <p:cNvGrpSpPr>
              <a:grpSpLocks/>
            </p:cNvGrpSpPr>
            <p:nvPr/>
          </p:nvGrpSpPr>
          <p:grpSpPr bwMode="auto">
            <a:xfrm rot="-2741174">
              <a:off x="7285027" y="359393"/>
              <a:ext cx="273820" cy="1375619"/>
              <a:chOff x="1542" y="2618"/>
              <a:chExt cx="80" cy="408"/>
            </a:xfrm>
          </p:grpSpPr>
          <p:sp>
            <p:nvSpPr>
              <p:cNvPr id="578" name="Oval 172">
                <a:extLst>
                  <a:ext uri="{FF2B5EF4-FFF2-40B4-BE49-F238E27FC236}">
                    <a16:creationId xmlns:a16="http://schemas.microsoft.com/office/drawing/2014/main" id="{5A721F7D-004E-AD21-4D7D-DFD96D404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2846"/>
                <a:ext cx="108" cy="181"/>
              </a:xfrm>
              <a:prstGeom prst="ellipse">
                <a:avLst/>
              </a:prstGeom>
              <a:solidFill>
                <a:srgbClr val="FFFFFF">
                  <a:lumMod val="9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9" name="Oval 173">
                <a:extLst>
                  <a:ext uri="{FF2B5EF4-FFF2-40B4-BE49-F238E27FC236}">
                    <a16:creationId xmlns:a16="http://schemas.microsoft.com/office/drawing/2014/main" id="{A695F4CB-D3CB-4705-5FDA-14857D442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2634"/>
                <a:ext cx="99" cy="186"/>
              </a:xfrm>
              <a:prstGeom prst="ellipse">
                <a:avLst/>
              </a:prstGeom>
              <a:solidFill>
                <a:srgbClr val="FFFFFF">
                  <a:lumMod val="9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600" name="Gruppieren 1114">
            <a:extLst>
              <a:ext uri="{FF2B5EF4-FFF2-40B4-BE49-F238E27FC236}">
                <a16:creationId xmlns:a16="http://schemas.microsoft.com/office/drawing/2014/main" id="{857E4473-2208-BF2B-271E-8820AD47BCE2}"/>
              </a:ext>
            </a:extLst>
          </p:cNvPr>
          <p:cNvGrpSpPr>
            <a:grpSpLocks noChangeAspect="1"/>
          </p:cNvGrpSpPr>
          <p:nvPr/>
        </p:nvGrpSpPr>
        <p:grpSpPr bwMode="auto">
          <a:xfrm rot="-7903153">
            <a:off x="5840412" y="5133976"/>
            <a:ext cx="314325" cy="298450"/>
            <a:chOff x="6724347" y="419067"/>
            <a:chExt cx="3181527" cy="3030571"/>
          </a:xfrm>
        </p:grpSpPr>
        <p:grpSp>
          <p:nvGrpSpPr>
            <p:cNvPr id="601" name="Group 157">
              <a:extLst>
                <a:ext uri="{FF2B5EF4-FFF2-40B4-BE49-F238E27FC236}">
                  <a16:creationId xmlns:a16="http://schemas.microsoft.com/office/drawing/2014/main" id="{090D7F79-313D-05E9-FCA9-BBA1D12487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4347" y="665811"/>
              <a:ext cx="3181527" cy="2783827"/>
              <a:chOff x="1787" y="2850"/>
              <a:chExt cx="944" cy="826"/>
            </a:xfrm>
          </p:grpSpPr>
          <p:sp>
            <p:nvSpPr>
              <p:cNvPr id="632" name="Oval 176">
                <a:extLst>
                  <a:ext uri="{FF2B5EF4-FFF2-40B4-BE49-F238E27FC236}">
                    <a16:creationId xmlns:a16="http://schemas.microsoft.com/office/drawing/2014/main" id="{9E1FC9C1-00F8-D612-63C7-05E3DA205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5" y="3235"/>
                <a:ext cx="76" cy="201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3" name="Oval 177">
                <a:extLst>
                  <a:ext uri="{FF2B5EF4-FFF2-40B4-BE49-F238E27FC236}">
                    <a16:creationId xmlns:a16="http://schemas.microsoft.com/office/drawing/2014/main" id="{27083D90-1901-8DEA-60C0-B68C859D1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48"/>
                <a:ext cx="81" cy="19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4" name="Oval 178">
                <a:extLst>
                  <a:ext uri="{FF2B5EF4-FFF2-40B4-BE49-F238E27FC236}">
                    <a16:creationId xmlns:a16="http://schemas.microsoft.com/office/drawing/2014/main" id="{B22B94B2-DBF4-D116-9944-6B1C58A38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3443"/>
                <a:ext cx="76" cy="210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5" name="Oval 179">
                <a:extLst>
                  <a:ext uri="{FF2B5EF4-FFF2-40B4-BE49-F238E27FC236}">
                    <a16:creationId xmlns:a16="http://schemas.microsoft.com/office/drawing/2014/main" id="{67C295E8-23B2-E913-EA6F-BD5F1CE0C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0" y="3457"/>
                <a:ext cx="76" cy="201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6" name="Oval 180">
                <a:extLst>
                  <a:ext uri="{FF2B5EF4-FFF2-40B4-BE49-F238E27FC236}">
                    <a16:creationId xmlns:a16="http://schemas.microsoft.com/office/drawing/2014/main" id="{8D111A16-0BA9-06F0-B696-E61D2F92D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3024"/>
                <a:ext cx="81" cy="20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7" name="Oval 181">
                <a:extLst>
                  <a:ext uri="{FF2B5EF4-FFF2-40B4-BE49-F238E27FC236}">
                    <a16:creationId xmlns:a16="http://schemas.microsoft.com/office/drawing/2014/main" id="{7984C0BA-4E43-1500-2E85-2950DA7CC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5" y="3020"/>
                <a:ext cx="86" cy="206"/>
              </a:xfrm>
              <a:prstGeom prst="ellipse">
                <a:avLst/>
              </a:prstGeom>
              <a:noFill/>
              <a:ln w="57150">
                <a:solidFill>
                  <a:srgbClr val="FFFFFF">
                    <a:lumMod val="65000"/>
                  </a:srgb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638" name="Group 182">
                <a:extLst>
                  <a:ext uri="{FF2B5EF4-FFF2-40B4-BE49-F238E27FC236}">
                    <a16:creationId xmlns:a16="http://schemas.microsoft.com/office/drawing/2014/main" id="{C01FC90E-5134-10DB-EA9F-1E7183D3BF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741174">
                <a:off x="2023" y="2686"/>
                <a:ext cx="80" cy="408"/>
                <a:chOff x="1542" y="2618"/>
                <a:chExt cx="80" cy="408"/>
              </a:xfrm>
            </p:grpSpPr>
            <p:sp>
              <p:nvSpPr>
                <p:cNvPr id="648" name="Oval 192">
                  <a:extLst>
                    <a:ext uri="{FF2B5EF4-FFF2-40B4-BE49-F238E27FC236}">
                      <a16:creationId xmlns:a16="http://schemas.microsoft.com/office/drawing/2014/main" id="{89CC76F4-5A9B-429F-D2EA-FF85B9E101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3" y="2884"/>
                  <a:ext cx="72" cy="20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49" name="Oval 193">
                  <a:extLst>
                    <a:ext uri="{FF2B5EF4-FFF2-40B4-BE49-F238E27FC236}">
                      <a16:creationId xmlns:a16="http://schemas.microsoft.com/office/drawing/2014/main" id="{56C7835D-E452-9393-7568-CBBA82B29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0" y="2607"/>
                  <a:ext cx="77" cy="219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39" name="Group 183">
                <a:extLst>
                  <a:ext uri="{FF2B5EF4-FFF2-40B4-BE49-F238E27FC236}">
                    <a16:creationId xmlns:a16="http://schemas.microsoft.com/office/drawing/2014/main" id="{9CF67BD8-16A6-D5CA-C775-521354444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41174" flipH="1">
                <a:off x="2417" y="2686"/>
                <a:ext cx="80" cy="408"/>
                <a:chOff x="1542" y="2618"/>
                <a:chExt cx="80" cy="408"/>
              </a:xfrm>
            </p:grpSpPr>
            <p:sp>
              <p:nvSpPr>
                <p:cNvPr id="646" name="Oval 190">
                  <a:extLst>
                    <a:ext uri="{FF2B5EF4-FFF2-40B4-BE49-F238E27FC236}">
                      <a16:creationId xmlns:a16="http://schemas.microsoft.com/office/drawing/2014/main" id="{A5E66C28-EAE0-7500-91D8-3106F0DABD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1" y="2739"/>
                  <a:ext cx="77" cy="186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47" name="Oval 191">
                  <a:extLst>
                    <a:ext uri="{FF2B5EF4-FFF2-40B4-BE49-F238E27FC236}">
                      <a16:creationId xmlns:a16="http://schemas.microsoft.com/office/drawing/2014/main" id="{4607AF5B-10FE-9474-DC84-EA441FDF10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6" y="2532"/>
                  <a:ext cx="86" cy="19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40" name="Group 184">
                <a:extLst>
                  <a:ext uri="{FF2B5EF4-FFF2-40B4-BE49-F238E27FC236}">
                    <a16:creationId xmlns:a16="http://schemas.microsoft.com/office/drawing/2014/main" id="{081A7909-5AD5-3081-6872-B3D5CD9DAE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41174" flipH="1">
                <a:off x="2487" y="2760"/>
                <a:ext cx="80" cy="408"/>
                <a:chOff x="1542" y="2618"/>
                <a:chExt cx="80" cy="408"/>
              </a:xfrm>
            </p:grpSpPr>
            <p:sp>
              <p:nvSpPr>
                <p:cNvPr id="644" name="Oval 188">
                  <a:extLst>
                    <a:ext uri="{FF2B5EF4-FFF2-40B4-BE49-F238E27FC236}">
                      <a16:creationId xmlns:a16="http://schemas.microsoft.com/office/drawing/2014/main" id="{887D97D9-470E-9FA8-0D09-A480CBB174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3" y="2569"/>
                  <a:ext cx="81" cy="200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45" name="Oval 189">
                  <a:extLst>
                    <a:ext uri="{FF2B5EF4-FFF2-40B4-BE49-F238E27FC236}">
                      <a16:creationId xmlns:a16="http://schemas.microsoft.com/office/drawing/2014/main" id="{AA5281F0-3142-DE8A-F096-AE9B4016DC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1" y="2799"/>
                  <a:ext cx="81" cy="200"/>
                </a:xfrm>
                <a:prstGeom prst="ellipse">
                  <a:avLst/>
                </a:prstGeom>
                <a:solidFill>
                  <a:srgbClr val="FCBE0E"/>
                </a:solidFill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41" name="Group 185">
                <a:extLst>
                  <a:ext uri="{FF2B5EF4-FFF2-40B4-BE49-F238E27FC236}">
                    <a16:creationId xmlns:a16="http://schemas.microsoft.com/office/drawing/2014/main" id="{CA4315A3-26C4-1AA8-0D1C-D9CD2DF040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741174">
                <a:off x="1951" y="2760"/>
                <a:ext cx="80" cy="408"/>
                <a:chOff x="1542" y="2618"/>
                <a:chExt cx="80" cy="408"/>
              </a:xfrm>
            </p:grpSpPr>
            <p:sp>
              <p:nvSpPr>
                <p:cNvPr id="642" name="Oval 186">
                  <a:extLst>
                    <a:ext uri="{FF2B5EF4-FFF2-40B4-BE49-F238E27FC236}">
                      <a16:creationId xmlns:a16="http://schemas.microsoft.com/office/drawing/2014/main" id="{50C3FE47-E4BC-6CEF-959A-08CD646C8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7" y="2889"/>
                  <a:ext cx="81" cy="238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43" name="Oval 187">
                  <a:extLst>
                    <a:ext uri="{FF2B5EF4-FFF2-40B4-BE49-F238E27FC236}">
                      <a16:creationId xmlns:a16="http://schemas.microsoft.com/office/drawing/2014/main" id="{16560B6F-3D32-EB06-59B2-7A4723DD5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4" y="2690"/>
                  <a:ext cx="77" cy="195"/>
                </a:xfrm>
                <a:prstGeom prst="ellipse">
                  <a:avLst/>
                </a:prstGeom>
                <a:noFill/>
                <a:ln w="57150">
                  <a:solidFill>
                    <a:srgbClr val="FFFFFF">
                      <a:lumMod val="65000"/>
                    </a:srgb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BE0E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34" tIns="45717" rIns="91434" bIns="45717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602" name="Oval 158">
              <a:extLst>
                <a:ext uri="{FF2B5EF4-FFF2-40B4-BE49-F238E27FC236}">
                  <a16:creationId xmlns:a16="http://schemas.microsoft.com/office/drawing/2014/main" id="{6A9B11AB-AB55-69E9-D56F-6261DD7E2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4104" y="2074983"/>
              <a:ext cx="273166" cy="66091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" name="Oval 159">
              <a:extLst>
                <a:ext uri="{FF2B5EF4-FFF2-40B4-BE49-F238E27FC236}">
                  <a16:creationId xmlns:a16="http://schemas.microsoft.com/office/drawing/2014/main" id="{48427F70-F91C-662C-D0D8-0118C0610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08" y="2083813"/>
              <a:ext cx="273166" cy="66092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" name="Oval 160">
              <a:extLst>
                <a:ext uri="{FF2B5EF4-FFF2-40B4-BE49-F238E27FC236}">
                  <a16:creationId xmlns:a16="http://schemas.microsoft.com/office/drawing/2014/main" id="{D72F216F-7FE5-2359-1837-1D002E6BA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0339" y="2782992"/>
              <a:ext cx="257093" cy="66092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" name="Oval 161">
              <a:extLst>
                <a:ext uri="{FF2B5EF4-FFF2-40B4-BE49-F238E27FC236}">
                  <a16:creationId xmlns:a16="http://schemas.microsoft.com/office/drawing/2014/main" id="{175777EA-795A-B2F7-BDD8-90CDDCB7E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3418" y="2789237"/>
              <a:ext cx="257093" cy="66091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" name="Oval 162">
              <a:extLst>
                <a:ext uri="{FF2B5EF4-FFF2-40B4-BE49-F238E27FC236}">
                  <a16:creationId xmlns:a16="http://schemas.microsoft.com/office/drawing/2014/main" id="{481EF94C-8C4F-288A-A1F9-C604D2C59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6476" y="1368123"/>
              <a:ext cx="273166" cy="66091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" name="Oval 163">
              <a:extLst>
                <a:ext uri="{FF2B5EF4-FFF2-40B4-BE49-F238E27FC236}">
                  <a16:creationId xmlns:a16="http://schemas.microsoft.com/office/drawing/2014/main" id="{6F5F29E4-699F-E76E-402C-CA5140E7F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9553" y="1374344"/>
              <a:ext cx="273166" cy="660927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08" name="Group 164">
              <a:extLst>
                <a:ext uri="{FF2B5EF4-FFF2-40B4-BE49-F238E27FC236}">
                  <a16:creationId xmlns:a16="http://schemas.microsoft.com/office/drawing/2014/main" id="{E985476D-2859-3A38-58C3-04753247D45A}"/>
                </a:ext>
              </a:extLst>
            </p:cNvPr>
            <p:cNvGrpSpPr>
              <a:grpSpLocks/>
            </p:cNvGrpSpPr>
            <p:nvPr/>
          </p:nvGrpSpPr>
          <p:grpSpPr bwMode="auto">
            <a:xfrm rot="-2741174">
              <a:off x="7526250" y="111651"/>
              <a:ext cx="267300" cy="1375619"/>
              <a:chOff x="1542" y="2618"/>
              <a:chExt cx="80" cy="408"/>
            </a:xfrm>
          </p:grpSpPr>
          <p:sp>
            <p:nvSpPr>
              <p:cNvPr id="616" name="Oval 174">
                <a:extLst>
                  <a:ext uri="{FF2B5EF4-FFF2-40B4-BE49-F238E27FC236}">
                    <a16:creationId xmlns:a16="http://schemas.microsoft.com/office/drawing/2014/main" id="{53AFEF7C-F97C-EF3A-836C-992C7EA6C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9" y="2880"/>
                <a:ext cx="96" cy="21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7" name="Oval 175">
                <a:extLst>
                  <a:ext uri="{FF2B5EF4-FFF2-40B4-BE49-F238E27FC236}">
                    <a16:creationId xmlns:a16="http://schemas.microsoft.com/office/drawing/2014/main" id="{A781625A-5E24-BD51-C5C9-91A153C91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8" y="2647"/>
                <a:ext cx="82" cy="195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609" name="Oval 165">
              <a:extLst>
                <a:ext uri="{FF2B5EF4-FFF2-40B4-BE49-F238E27FC236}">
                  <a16:creationId xmlns:a16="http://schemas.microsoft.com/office/drawing/2014/main" id="{117000C2-7C7B-E592-5831-B7E0027AFD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691909" y="704782"/>
              <a:ext cx="257921" cy="642733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" name="Oval 166">
              <a:extLst>
                <a:ext uri="{FF2B5EF4-FFF2-40B4-BE49-F238E27FC236}">
                  <a16:creationId xmlns:a16="http://schemas.microsoft.com/office/drawing/2014/main" id="{E324AA9D-5FA7-48EC-9E44-D9E38E27C2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9199689" y="214245"/>
              <a:ext cx="257921" cy="67486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" name="Oval 167">
              <a:extLst>
                <a:ext uri="{FF2B5EF4-FFF2-40B4-BE49-F238E27FC236}">
                  <a16:creationId xmlns:a16="http://schemas.microsoft.com/office/drawing/2014/main" id="{7BDFF0B1-15D3-A694-23D1-227B7BA915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8937525" y="1045183"/>
              <a:ext cx="274036" cy="67486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" name="Oval 168">
              <a:extLst>
                <a:ext uri="{FF2B5EF4-FFF2-40B4-BE49-F238E27FC236}">
                  <a16:creationId xmlns:a16="http://schemas.microsoft.com/office/drawing/2014/main" id="{2B198C83-16EA-F11F-355B-E6E4174EBA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9469436" y="503145"/>
              <a:ext cx="274036" cy="65879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13" name="Group 169">
              <a:extLst>
                <a:ext uri="{FF2B5EF4-FFF2-40B4-BE49-F238E27FC236}">
                  <a16:creationId xmlns:a16="http://schemas.microsoft.com/office/drawing/2014/main" id="{E8167252-A053-E32E-3C92-5F3C63DEFED6}"/>
                </a:ext>
              </a:extLst>
            </p:cNvPr>
            <p:cNvGrpSpPr>
              <a:grpSpLocks/>
            </p:cNvGrpSpPr>
            <p:nvPr/>
          </p:nvGrpSpPr>
          <p:grpSpPr bwMode="auto">
            <a:xfrm rot="-2741174">
              <a:off x="7285027" y="359393"/>
              <a:ext cx="273820" cy="1375619"/>
              <a:chOff x="1542" y="2618"/>
              <a:chExt cx="80" cy="408"/>
            </a:xfrm>
          </p:grpSpPr>
          <p:sp>
            <p:nvSpPr>
              <p:cNvPr id="614" name="Oval 172">
                <a:extLst>
                  <a:ext uri="{FF2B5EF4-FFF2-40B4-BE49-F238E27FC236}">
                    <a16:creationId xmlns:a16="http://schemas.microsoft.com/office/drawing/2014/main" id="{8D05A1D5-E094-C3B1-1CEA-D242C7983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877"/>
                <a:ext cx="104" cy="195"/>
              </a:xfrm>
              <a:prstGeom prst="ellipse">
                <a:avLst/>
              </a:prstGeom>
              <a:solidFill>
                <a:srgbClr val="FFFFFF">
                  <a:lumMod val="9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5" name="Oval 173">
                <a:extLst>
                  <a:ext uri="{FF2B5EF4-FFF2-40B4-BE49-F238E27FC236}">
                    <a16:creationId xmlns:a16="http://schemas.microsoft.com/office/drawing/2014/main" id="{37B69B34-5A7E-A9A5-6167-B07B75793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" y="2663"/>
                <a:ext cx="94" cy="191"/>
              </a:xfrm>
              <a:prstGeom prst="ellipse">
                <a:avLst/>
              </a:prstGeom>
              <a:solidFill>
                <a:srgbClr val="FFFFFF">
                  <a:lumMod val="95000"/>
                </a:srgb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650" name="Textfeld 781">
            <a:extLst>
              <a:ext uri="{FF2B5EF4-FFF2-40B4-BE49-F238E27FC236}">
                <a16:creationId xmlns:a16="http://schemas.microsoft.com/office/drawing/2014/main" id="{DC93F71D-256B-3C56-946B-6139B06B7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3" y="4960938"/>
            <a:ext cx="1663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ea typeface="ＭＳ Ｐゴシック" panose="020B0600070205080204" pitchFamily="34" charset="-128"/>
                <a:cs typeface="Tahoma" panose="020B0604030504040204" pitchFamily="34" charset="0"/>
              </a:rPr>
              <a:t>IgG anti-IgE</a:t>
            </a:r>
          </a:p>
        </p:txBody>
      </p:sp>
      <p:sp>
        <p:nvSpPr>
          <p:cNvPr id="651" name="Textfeld 782">
            <a:extLst>
              <a:ext uri="{FF2B5EF4-FFF2-40B4-BE49-F238E27FC236}">
                <a16:creationId xmlns:a16="http://schemas.microsoft.com/office/drawing/2014/main" id="{36A47897-BDF0-52C7-9BCC-E37E7BA44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1888" y="4581525"/>
            <a:ext cx="1720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ea typeface="ＭＳ Ｐゴシック" panose="020B0600070205080204" pitchFamily="34" charset="-128"/>
                <a:cs typeface="Tahoma" panose="020B0604030504040204" pitchFamily="34" charset="0"/>
              </a:rPr>
              <a:t>IgG anti-Fc</a:t>
            </a:r>
            <a:r>
              <a:rPr lang="el-GR" altLang="de-DE" sz="1600">
                <a:solidFill>
                  <a:srgbClr val="000000"/>
                </a:solidFill>
                <a:ea typeface="ＭＳ Ｐゴシック" panose="020B0600070205080204" pitchFamily="34" charset="-128"/>
              </a:rPr>
              <a:t>ε</a:t>
            </a:r>
            <a:r>
              <a:rPr lang="de-DE" altLang="de-DE" sz="1600">
                <a:solidFill>
                  <a:srgbClr val="000000"/>
                </a:solidFill>
                <a:ea typeface="ＭＳ Ｐゴシック" panose="020B0600070205080204" pitchFamily="34" charset="-128"/>
                <a:cs typeface="Tahoma" panose="020B0604030504040204" pitchFamily="34" charset="0"/>
              </a:rPr>
              <a:t>RI</a:t>
            </a:r>
          </a:p>
        </p:txBody>
      </p:sp>
      <p:grpSp>
        <p:nvGrpSpPr>
          <p:cNvPr id="652" name="Gruppieren 783">
            <a:extLst>
              <a:ext uri="{FF2B5EF4-FFF2-40B4-BE49-F238E27FC236}">
                <a16:creationId xmlns:a16="http://schemas.microsoft.com/office/drawing/2014/main" id="{6CC5E08B-9257-1630-9DD8-3764BBA207F1}"/>
              </a:ext>
            </a:extLst>
          </p:cNvPr>
          <p:cNvGrpSpPr>
            <a:grpSpLocks/>
          </p:cNvGrpSpPr>
          <p:nvPr/>
        </p:nvGrpSpPr>
        <p:grpSpPr bwMode="auto">
          <a:xfrm rot="4659501">
            <a:off x="4719638" y="4348162"/>
            <a:ext cx="501650" cy="511175"/>
            <a:chOff x="-111731" y="105065"/>
            <a:chExt cx="2980189" cy="3031041"/>
          </a:xfrm>
        </p:grpSpPr>
        <p:sp>
          <p:nvSpPr>
            <p:cNvPr id="653" name="Oval 176">
              <a:extLst>
                <a:ext uri="{FF2B5EF4-FFF2-40B4-BE49-F238E27FC236}">
                  <a16:creationId xmlns:a16="http://schemas.microsoft.com/office/drawing/2014/main" id="{8C75B785-1775-E1CC-F195-CA8A8B0E0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856" y="1821643"/>
              <a:ext cx="273495" cy="66833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4" name="Oval 177">
              <a:extLst>
                <a:ext uri="{FF2B5EF4-FFF2-40B4-BE49-F238E27FC236}">
                  <a16:creationId xmlns:a16="http://schemas.microsoft.com/office/drawing/2014/main" id="{9F753FE4-0472-36CC-2BFD-9102C3304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621" y="1753345"/>
              <a:ext cx="273495" cy="65892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" name="Oval 178">
              <a:extLst>
                <a:ext uri="{FF2B5EF4-FFF2-40B4-BE49-F238E27FC236}">
                  <a16:creationId xmlns:a16="http://schemas.microsoft.com/office/drawing/2014/main" id="{7AF45E84-E86F-0EFF-A0E9-C075C97AB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2315" y="2515781"/>
              <a:ext cx="264067" cy="66833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6" name="Oval 179">
              <a:extLst>
                <a:ext uri="{FF2B5EF4-FFF2-40B4-BE49-F238E27FC236}">
                  <a16:creationId xmlns:a16="http://schemas.microsoft.com/office/drawing/2014/main" id="{2ABD13AE-5D82-6AD2-EA24-1C4620F8E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830" y="2484405"/>
              <a:ext cx="273495" cy="65892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7" name="Oval 180">
              <a:extLst>
                <a:ext uri="{FF2B5EF4-FFF2-40B4-BE49-F238E27FC236}">
                  <a16:creationId xmlns:a16="http://schemas.microsoft.com/office/drawing/2014/main" id="{CF8A47C9-6D0C-3699-14FB-2C5AABDD7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886" y="1074200"/>
              <a:ext cx="273501" cy="66833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8" name="Oval 181">
              <a:extLst>
                <a:ext uri="{FF2B5EF4-FFF2-40B4-BE49-F238E27FC236}">
                  <a16:creationId xmlns:a16="http://schemas.microsoft.com/office/drawing/2014/main" id="{A4BF9C11-41D0-6CA8-0247-383135133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020" y="1100767"/>
              <a:ext cx="264067" cy="66833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9" name="Oval 192">
              <a:extLst>
                <a:ext uri="{FF2B5EF4-FFF2-40B4-BE49-F238E27FC236}">
                  <a16:creationId xmlns:a16="http://schemas.microsoft.com/office/drawing/2014/main" id="{C2CFC976-A42D-F2FB-3777-350603901C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825700" y="365188"/>
              <a:ext cx="263569" cy="66960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0" name="Oval 193">
              <a:extLst>
                <a:ext uri="{FF2B5EF4-FFF2-40B4-BE49-F238E27FC236}">
                  <a16:creationId xmlns:a16="http://schemas.microsoft.com/office/drawing/2014/main" id="{D476BA54-FED5-7F4C-092F-31626283C3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305176" y="-61547"/>
              <a:ext cx="263569" cy="679030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1" name="Oval 190">
              <a:extLst>
                <a:ext uri="{FF2B5EF4-FFF2-40B4-BE49-F238E27FC236}">
                  <a16:creationId xmlns:a16="http://schemas.microsoft.com/office/drawing/2014/main" id="{1A71609C-4892-5220-C5FA-3D3FDFE694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634481" y="441665"/>
              <a:ext cx="272979" cy="66960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2" name="Oval 191">
              <a:extLst>
                <a:ext uri="{FF2B5EF4-FFF2-40B4-BE49-F238E27FC236}">
                  <a16:creationId xmlns:a16="http://schemas.microsoft.com/office/drawing/2014/main" id="{FA5582C2-6698-1D9A-47C8-4E0BFCBA05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157733" y="-52148"/>
              <a:ext cx="263569" cy="669596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3" name="Oval 188">
              <a:extLst>
                <a:ext uri="{FF2B5EF4-FFF2-40B4-BE49-F238E27FC236}">
                  <a16:creationId xmlns:a16="http://schemas.microsoft.com/office/drawing/2014/main" id="{4D202D33-67FF-1386-42A5-BE69160698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332244" y="169965"/>
              <a:ext cx="272979" cy="660168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4" name="Oval 189">
              <a:extLst>
                <a:ext uri="{FF2B5EF4-FFF2-40B4-BE49-F238E27FC236}">
                  <a16:creationId xmlns:a16="http://schemas.microsoft.com/office/drawing/2014/main" id="{51DE4F2A-97C0-E607-C141-E85078EB42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887928" y="650157"/>
              <a:ext cx="263569" cy="669602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5" name="Oval 186">
              <a:extLst>
                <a:ext uri="{FF2B5EF4-FFF2-40B4-BE49-F238E27FC236}">
                  <a16:creationId xmlns:a16="http://schemas.microsoft.com/office/drawing/2014/main" id="{C86A8E00-984C-775F-E960-09F65DCE2E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578950" y="610016"/>
              <a:ext cx="263569" cy="669602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6" name="Oval 187">
              <a:extLst>
                <a:ext uri="{FF2B5EF4-FFF2-40B4-BE49-F238E27FC236}">
                  <a16:creationId xmlns:a16="http://schemas.microsoft.com/office/drawing/2014/main" id="{91E39456-7665-084A-D9E7-EDE8686679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37745" y="150779"/>
              <a:ext cx="272979" cy="669602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67" name="Gruppieren 798">
            <a:extLst>
              <a:ext uri="{FF2B5EF4-FFF2-40B4-BE49-F238E27FC236}">
                <a16:creationId xmlns:a16="http://schemas.microsoft.com/office/drawing/2014/main" id="{71920305-AEB2-449C-F453-8EFCF95BAE70}"/>
              </a:ext>
            </a:extLst>
          </p:cNvPr>
          <p:cNvGrpSpPr>
            <a:grpSpLocks/>
          </p:cNvGrpSpPr>
          <p:nvPr/>
        </p:nvGrpSpPr>
        <p:grpSpPr bwMode="auto">
          <a:xfrm rot="3098284">
            <a:off x="5232401" y="5186362"/>
            <a:ext cx="501650" cy="511175"/>
            <a:chOff x="-111731" y="105065"/>
            <a:chExt cx="2980189" cy="3031041"/>
          </a:xfrm>
        </p:grpSpPr>
        <p:sp>
          <p:nvSpPr>
            <p:cNvPr id="668" name="Oval 176">
              <a:extLst>
                <a:ext uri="{FF2B5EF4-FFF2-40B4-BE49-F238E27FC236}">
                  <a16:creationId xmlns:a16="http://schemas.microsoft.com/office/drawing/2014/main" id="{C67FA8AA-7481-032F-190D-ACEAF1CF2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140" y="1767530"/>
              <a:ext cx="273495" cy="66833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9" name="Oval 177">
              <a:extLst>
                <a:ext uri="{FF2B5EF4-FFF2-40B4-BE49-F238E27FC236}">
                  <a16:creationId xmlns:a16="http://schemas.microsoft.com/office/drawing/2014/main" id="{468B14E6-A8DE-BCFC-C3E0-D9574730A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057" y="1794150"/>
              <a:ext cx="264067" cy="66833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0" name="Oval 178">
              <a:extLst>
                <a:ext uri="{FF2B5EF4-FFF2-40B4-BE49-F238E27FC236}">
                  <a16:creationId xmlns:a16="http://schemas.microsoft.com/office/drawing/2014/main" id="{EC76B556-CA40-3564-8192-00F1F615C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714" y="2499565"/>
              <a:ext cx="264067" cy="66833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1" name="Oval 179">
              <a:extLst>
                <a:ext uri="{FF2B5EF4-FFF2-40B4-BE49-F238E27FC236}">
                  <a16:creationId xmlns:a16="http://schemas.microsoft.com/office/drawing/2014/main" id="{EE80F377-5122-A326-FAA7-42BF36665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228" y="2496981"/>
              <a:ext cx="273495" cy="66833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2" name="Oval 180">
              <a:extLst>
                <a:ext uri="{FF2B5EF4-FFF2-40B4-BE49-F238E27FC236}">
                  <a16:creationId xmlns:a16="http://schemas.microsoft.com/office/drawing/2014/main" id="{B6601136-3865-D231-DDA3-4EB1D9A24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354" y="1112063"/>
              <a:ext cx="264067" cy="66833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3" name="Oval 181">
              <a:extLst>
                <a:ext uri="{FF2B5EF4-FFF2-40B4-BE49-F238E27FC236}">
                  <a16:creationId xmlns:a16="http://schemas.microsoft.com/office/drawing/2014/main" id="{22BB8F20-CDA9-7A12-AD42-A34F12A99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647" y="1066580"/>
              <a:ext cx="264067" cy="66833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4" name="Oval 192">
              <a:extLst>
                <a:ext uri="{FF2B5EF4-FFF2-40B4-BE49-F238E27FC236}">
                  <a16:creationId xmlns:a16="http://schemas.microsoft.com/office/drawing/2014/main" id="{C3D7870C-2B53-D485-678A-8F64D3C565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706462" y="297287"/>
              <a:ext cx="272979" cy="66016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5" name="Oval 193">
              <a:extLst>
                <a:ext uri="{FF2B5EF4-FFF2-40B4-BE49-F238E27FC236}">
                  <a16:creationId xmlns:a16="http://schemas.microsoft.com/office/drawing/2014/main" id="{E6D75BE0-CBAA-1B36-4BCC-9DA36D8A7A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276626" y="-83019"/>
              <a:ext cx="272985" cy="66960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6" name="Oval 190">
              <a:extLst>
                <a:ext uri="{FF2B5EF4-FFF2-40B4-BE49-F238E27FC236}">
                  <a16:creationId xmlns:a16="http://schemas.microsoft.com/office/drawing/2014/main" id="{8BC55504-7961-4E13-47A5-29ED4B2C8B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657182" y="378375"/>
              <a:ext cx="263569" cy="66016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7" name="Oval 191">
              <a:extLst>
                <a:ext uri="{FF2B5EF4-FFF2-40B4-BE49-F238E27FC236}">
                  <a16:creationId xmlns:a16="http://schemas.microsoft.com/office/drawing/2014/main" id="{6CD01A8A-6A4B-60CB-5299-3AFF0E2AF3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107335" y="-101336"/>
              <a:ext cx="272985" cy="669596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8" name="Oval 188">
              <a:extLst>
                <a:ext uri="{FF2B5EF4-FFF2-40B4-BE49-F238E27FC236}">
                  <a16:creationId xmlns:a16="http://schemas.microsoft.com/office/drawing/2014/main" id="{0C99A745-91C4-2B29-AB8A-AE053AE594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355619" y="149823"/>
              <a:ext cx="263569" cy="660168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9" name="Oval 189">
              <a:extLst>
                <a:ext uri="{FF2B5EF4-FFF2-40B4-BE49-F238E27FC236}">
                  <a16:creationId xmlns:a16="http://schemas.microsoft.com/office/drawing/2014/main" id="{689818AE-0801-2213-F928-9A05F7DB0A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834277" y="642052"/>
              <a:ext cx="272985" cy="660168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0" name="Oval 186">
              <a:extLst>
                <a:ext uri="{FF2B5EF4-FFF2-40B4-BE49-F238E27FC236}">
                  <a16:creationId xmlns:a16="http://schemas.microsoft.com/office/drawing/2014/main" id="{F3EDDAB3-64C8-CCCD-B44C-C4868610A3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540655" y="500003"/>
              <a:ext cx="263569" cy="669602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1" name="Oval 187">
              <a:extLst>
                <a:ext uri="{FF2B5EF4-FFF2-40B4-BE49-F238E27FC236}">
                  <a16:creationId xmlns:a16="http://schemas.microsoft.com/office/drawing/2014/main" id="{A57F21C8-60A4-0968-57E1-926EA5B30F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-9351" y="-37833"/>
              <a:ext cx="263569" cy="660168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82" name="Gruppieren 813">
            <a:extLst>
              <a:ext uri="{FF2B5EF4-FFF2-40B4-BE49-F238E27FC236}">
                <a16:creationId xmlns:a16="http://schemas.microsoft.com/office/drawing/2014/main" id="{575C6404-116E-66B5-3CB9-99CE7945DE71}"/>
              </a:ext>
            </a:extLst>
          </p:cNvPr>
          <p:cNvGrpSpPr>
            <a:grpSpLocks/>
          </p:cNvGrpSpPr>
          <p:nvPr/>
        </p:nvGrpSpPr>
        <p:grpSpPr bwMode="auto">
          <a:xfrm rot="-4567115">
            <a:off x="8824913" y="4048125"/>
            <a:ext cx="501650" cy="511175"/>
            <a:chOff x="-111731" y="105065"/>
            <a:chExt cx="2980189" cy="3031041"/>
          </a:xfrm>
        </p:grpSpPr>
        <p:sp>
          <p:nvSpPr>
            <p:cNvPr id="683" name="Oval 176">
              <a:extLst>
                <a:ext uri="{FF2B5EF4-FFF2-40B4-BE49-F238E27FC236}">
                  <a16:creationId xmlns:a16="http://schemas.microsoft.com/office/drawing/2014/main" id="{7AD5688D-63D4-0195-95B9-00A2CFDF4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5633" y="1695538"/>
              <a:ext cx="264067" cy="66833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4" name="Oval 177">
              <a:extLst>
                <a:ext uri="{FF2B5EF4-FFF2-40B4-BE49-F238E27FC236}">
                  <a16:creationId xmlns:a16="http://schemas.microsoft.com/office/drawing/2014/main" id="{491A7FB7-3D80-0C6B-1038-3AEEF0DED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750" y="1686932"/>
              <a:ext cx="273501" cy="65892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5" name="Oval 178">
              <a:extLst>
                <a:ext uri="{FF2B5EF4-FFF2-40B4-BE49-F238E27FC236}">
                  <a16:creationId xmlns:a16="http://schemas.microsoft.com/office/drawing/2014/main" id="{DCC984D1-85F4-9102-8321-45E5007E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318" y="2406876"/>
              <a:ext cx="273495" cy="66833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6" name="Oval 179">
              <a:extLst>
                <a:ext uri="{FF2B5EF4-FFF2-40B4-BE49-F238E27FC236}">
                  <a16:creationId xmlns:a16="http://schemas.microsoft.com/office/drawing/2014/main" id="{024A8F1A-10D3-2B2B-C0CB-BB2D2FD97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377" y="2445910"/>
              <a:ext cx="264067" cy="65892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7" name="Oval 180">
              <a:extLst>
                <a:ext uri="{FF2B5EF4-FFF2-40B4-BE49-F238E27FC236}">
                  <a16:creationId xmlns:a16="http://schemas.microsoft.com/office/drawing/2014/main" id="{15DD96E9-0E51-6472-9DD1-66BB1B2CB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682" y="952582"/>
              <a:ext cx="273501" cy="66833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8" name="Oval 181">
              <a:extLst>
                <a:ext uri="{FF2B5EF4-FFF2-40B4-BE49-F238E27FC236}">
                  <a16:creationId xmlns:a16="http://schemas.microsoft.com/office/drawing/2014/main" id="{DD87D1EF-8E16-C7B7-417B-13174BC20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773" y="988190"/>
              <a:ext cx="273501" cy="66833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9" name="Oval 192">
              <a:extLst>
                <a:ext uri="{FF2B5EF4-FFF2-40B4-BE49-F238E27FC236}">
                  <a16:creationId xmlns:a16="http://schemas.microsoft.com/office/drawing/2014/main" id="{FA18F8BA-FC0F-5972-0232-255900AB97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941389" y="327239"/>
              <a:ext cx="272979" cy="669596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0" name="Oval 193">
              <a:extLst>
                <a:ext uri="{FF2B5EF4-FFF2-40B4-BE49-F238E27FC236}">
                  <a16:creationId xmlns:a16="http://schemas.microsoft.com/office/drawing/2014/main" id="{39497709-F6BF-207C-75AB-6B05E142F6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377825" y="-143457"/>
              <a:ext cx="263569" cy="66960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1" name="Oval 190">
              <a:extLst>
                <a:ext uri="{FF2B5EF4-FFF2-40B4-BE49-F238E27FC236}">
                  <a16:creationId xmlns:a16="http://schemas.microsoft.com/office/drawing/2014/main" id="{EB0728BD-FF1F-816B-DEEA-E8B938FC67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771654" y="345462"/>
              <a:ext cx="272979" cy="669596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2" name="Oval 191">
              <a:extLst>
                <a:ext uri="{FF2B5EF4-FFF2-40B4-BE49-F238E27FC236}">
                  <a16:creationId xmlns:a16="http://schemas.microsoft.com/office/drawing/2014/main" id="{C6D73952-4E82-FAEB-F0E6-5743CF15C9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227108" y="-124623"/>
              <a:ext cx="263569" cy="66016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3" name="Oval 188">
              <a:extLst>
                <a:ext uri="{FF2B5EF4-FFF2-40B4-BE49-F238E27FC236}">
                  <a16:creationId xmlns:a16="http://schemas.microsoft.com/office/drawing/2014/main" id="{53DC6A05-DD03-8DED-CB3E-DA53830481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526192" y="78087"/>
              <a:ext cx="263569" cy="669596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4" name="Oval 189">
              <a:extLst>
                <a:ext uri="{FF2B5EF4-FFF2-40B4-BE49-F238E27FC236}">
                  <a16:creationId xmlns:a16="http://schemas.microsoft.com/office/drawing/2014/main" id="{188DA69D-4476-893C-5342-183E7BD3C9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015747" y="585836"/>
              <a:ext cx="272985" cy="669602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5" name="Oval 186">
              <a:extLst>
                <a:ext uri="{FF2B5EF4-FFF2-40B4-BE49-F238E27FC236}">
                  <a16:creationId xmlns:a16="http://schemas.microsoft.com/office/drawing/2014/main" id="{9136CBB6-257D-9A08-80A8-DA3B4B57FE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679984" y="566255"/>
              <a:ext cx="272985" cy="669596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" name="Oval 187">
              <a:extLst>
                <a:ext uri="{FF2B5EF4-FFF2-40B4-BE49-F238E27FC236}">
                  <a16:creationId xmlns:a16="http://schemas.microsoft.com/office/drawing/2014/main" id="{4BD5F3F7-710D-8748-12C6-D8121F16B6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187266" y="67224"/>
              <a:ext cx="272985" cy="669596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97" name="Gruppieren 828">
            <a:extLst>
              <a:ext uri="{FF2B5EF4-FFF2-40B4-BE49-F238E27FC236}">
                <a16:creationId xmlns:a16="http://schemas.microsoft.com/office/drawing/2014/main" id="{60A516C8-CE38-A0A8-F387-75C44E498850}"/>
              </a:ext>
            </a:extLst>
          </p:cNvPr>
          <p:cNvGrpSpPr>
            <a:grpSpLocks/>
          </p:cNvGrpSpPr>
          <p:nvPr/>
        </p:nvGrpSpPr>
        <p:grpSpPr bwMode="auto">
          <a:xfrm rot="-2931990">
            <a:off x="8471694" y="4871244"/>
            <a:ext cx="501650" cy="509588"/>
            <a:chOff x="-111731" y="105065"/>
            <a:chExt cx="2980189" cy="3031041"/>
          </a:xfrm>
        </p:grpSpPr>
        <p:sp>
          <p:nvSpPr>
            <p:cNvPr id="698" name="Oval 176">
              <a:extLst>
                <a:ext uri="{FF2B5EF4-FFF2-40B4-BE49-F238E27FC236}">
                  <a16:creationId xmlns:a16="http://schemas.microsoft.com/office/drawing/2014/main" id="{A6AC1767-10D3-70F8-14C4-DC1AC572D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345" y="1677247"/>
              <a:ext cx="264067" cy="67041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9" name="Oval 177">
              <a:extLst>
                <a:ext uri="{FF2B5EF4-FFF2-40B4-BE49-F238E27FC236}">
                  <a16:creationId xmlns:a16="http://schemas.microsoft.com/office/drawing/2014/main" id="{E214D545-3010-462A-C4CA-C97FC37FD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733" y="1669721"/>
              <a:ext cx="273495" cy="66097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0" name="Oval 178">
              <a:extLst>
                <a:ext uri="{FF2B5EF4-FFF2-40B4-BE49-F238E27FC236}">
                  <a16:creationId xmlns:a16="http://schemas.microsoft.com/office/drawing/2014/main" id="{CEE7EB07-A356-4FB7-DC72-5981E706B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077" y="2376221"/>
              <a:ext cx="273501" cy="66097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1" name="Oval 179">
              <a:extLst>
                <a:ext uri="{FF2B5EF4-FFF2-40B4-BE49-F238E27FC236}">
                  <a16:creationId xmlns:a16="http://schemas.microsoft.com/office/drawing/2014/main" id="{2D3ECCC3-7A71-0E08-4FE0-3C55D4013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496" y="2406102"/>
              <a:ext cx="273501" cy="66097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2" name="Oval 180">
              <a:extLst>
                <a:ext uri="{FF2B5EF4-FFF2-40B4-BE49-F238E27FC236}">
                  <a16:creationId xmlns:a16="http://schemas.microsoft.com/office/drawing/2014/main" id="{EE5368FF-109F-C62F-19E3-5244CDD66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31" y="972415"/>
              <a:ext cx="273495" cy="670419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3" name="Oval 181">
              <a:extLst>
                <a:ext uri="{FF2B5EF4-FFF2-40B4-BE49-F238E27FC236}">
                  <a16:creationId xmlns:a16="http://schemas.microsoft.com/office/drawing/2014/main" id="{CA3F0C61-876E-1D81-F76B-BAB33FFE7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653" y="976553"/>
              <a:ext cx="273501" cy="67041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4" name="Oval 192">
              <a:extLst>
                <a:ext uri="{FF2B5EF4-FFF2-40B4-BE49-F238E27FC236}">
                  <a16:creationId xmlns:a16="http://schemas.microsoft.com/office/drawing/2014/main" id="{45331442-638C-1053-E70E-7924F95A5D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816459" y="180652"/>
              <a:ext cx="264390" cy="66016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5" name="Oval 193">
              <a:extLst>
                <a:ext uri="{FF2B5EF4-FFF2-40B4-BE49-F238E27FC236}">
                  <a16:creationId xmlns:a16="http://schemas.microsoft.com/office/drawing/2014/main" id="{9AF44F6F-4A7D-D453-7C8D-0D606EE89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380425" y="-167776"/>
              <a:ext cx="273835" cy="669596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6" name="Oval 190">
              <a:extLst>
                <a:ext uri="{FF2B5EF4-FFF2-40B4-BE49-F238E27FC236}">
                  <a16:creationId xmlns:a16="http://schemas.microsoft.com/office/drawing/2014/main" id="{73B7EEFF-D2E7-89EE-0145-FECC49F56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766693" y="287400"/>
              <a:ext cx="273829" cy="669602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7" name="Oval 191">
              <a:extLst>
                <a:ext uri="{FF2B5EF4-FFF2-40B4-BE49-F238E27FC236}">
                  <a16:creationId xmlns:a16="http://schemas.microsoft.com/office/drawing/2014/main" id="{9ED04C73-1BF3-0760-B51A-C4016424F5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183039" y="-171290"/>
              <a:ext cx="264390" cy="679030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8" name="Oval 188">
              <a:extLst>
                <a:ext uri="{FF2B5EF4-FFF2-40B4-BE49-F238E27FC236}">
                  <a16:creationId xmlns:a16="http://schemas.microsoft.com/office/drawing/2014/main" id="{ABD3B42C-EAC4-F352-8E3C-951DA32625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426972" y="65766"/>
              <a:ext cx="273829" cy="660168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9" name="Oval 189">
              <a:extLst>
                <a:ext uri="{FF2B5EF4-FFF2-40B4-BE49-F238E27FC236}">
                  <a16:creationId xmlns:a16="http://schemas.microsoft.com/office/drawing/2014/main" id="{E24B7079-CBF6-6BDE-F1F8-37A53E346D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932350" y="560970"/>
              <a:ext cx="273835" cy="660168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0" name="Oval 186">
              <a:extLst>
                <a:ext uri="{FF2B5EF4-FFF2-40B4-BE49-F238E27FC236}">
                  <a16:creationId xmlns:a16="http://schemas.microsoft.com/office/drawing/2014/main" id="{F9B66F0E-CBAF-BFC8-2FE0-8C0CA6DC6A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595756" y="425341"/>
              <a:ext cx="264390" cy="669596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1" name="Oval 187">
              <a:extLst>
                <a:ext uri="{FF2B5EF4-FFF2-40B4-BE49-F238E27FC236}">
                  <a16:creationId xmlns:a16="http://schemas.microsoft.com/office/drawing/2014/main" id="{8F0C2456-5855-8898-86CF-F74214428B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70543" y="-57201"/>
              <a:ext cx="264390" cy="660168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12" name="Oval 32">
            <a:extLst>
              <a:ext uri="{FF2B5EF4-FFF2-40B4-BE49-F238E27FC236}">
                <a16:creationId xmlns:a16="http://schemas.microsoft.com/office/drawing/2014/main" id="{CF8D8392-A8CD-2A07-17E4-B35879B81BE9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6832600" y="5645150"/>
            <a:ext cx="171450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3" name="Oval 33">
            <a:extLst>
              <a:ext uri="{FF2B5EF4-FFF2-40B4-BE49-F238E27FC236}">
                <a16:creationId xmlns:a16="http://schemas.microsoft.com/office/drawing/2014/main" id="{F2CB0F71-12AC-FB23-03E7-C09BB7C07F7D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6946106" y="4914107"/>
            <a:ext cx="173037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4" name="Oval 34">
            <a:extLst>
              <a:ext uri="{FF2B5EF4-FFF2-40B4-BE49-F238E27FC236}">
                <a16:creationId xmlns:a16="http://schemas.microsoft.com/office/drawing/2014/main" id="{1B11636A-6E38-835A-3CE3-FE8BD9137BDF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7378700" y="4821238"/>
            <a:ext cx="171450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5" name="Oval 35">
            <a:extLst>
              <a:ext uri="{FF2B5EF4-FFF2-40B4-BE49-F238E27FC236}">
                <a16:creationId xmlns:a16="http://schemas.microsoft.com/office/drawing/2014/main" id="{6A0FF319-1D4E-AD7D-CDB5-DAEED9C7AD58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7112794" y="5458619"/>
            <a:ext cx="173038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6" name="Oval 36">
            <a:extLst>
              <a:ext uri="{FF2B5EF4-FFF2-40B4-BE49-F238E27FC236}">
                <a16:creationId xmlns:a16="http://schemas.microsoft.com/office/drawing/2014/main" id="{D294917E-9B2C-02FF-BD7A-F435EF9BD5DB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7176294" y="4929981"/>
            <a:ext cx="111125" cy="1190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7" name="Oval 37">
            <a:extLst>
              <a:ext uri="{FF2B5EF4-FFF2-40B4-BE49-F238E27FC236}">
                <a16:creationId xmlns:a16="http://schemas.microsoft.com/office/drawing/2014/main" id="{3BE6E820-8819-F694-912D-DE97178A40BB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6935788" y="4603750"/>
            <a:ext cx="212725" cy="2063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718" name="Group 38">
            <a:extLst>
              <a:ext uri="{FF2B5EF4-FFF2-40B4-BE49-F238E27FC236}">
                <a16:creationId xmlns:a16="http://schemas.microsoft.com/office/drawing/2014/main" id="{405A4E4C-AF9C-3A99-9009-1D212877A341}"/>
              </a:ext>
            </a:extLst>
          </p:cNvPr>
          <p:cNvGrpSpPr>
            <a:grpSpLocks/>
          </p:cNvGrpSpPr>
          <p:nvPr/>
        </p:nvGrpSpPr>
        <p:grpSpPr bwMode="auto">
          <a:xfrm rot="7590772" flipH="1" flipV="1">
            <a:off x="6911975" y="5195888"/>
            <a:ext cx="276225" cy="247650"/>
            <a:chOff x="1430" y="2925"/>
            <a:chExt cx="293" cy="263"/>
          </a:xfrm>
        </p:grpSpPr>
        <p:sp>
          <p:nvSpPr>
            <p:cNvPr id="719" name="Freeform 39">
              <a:extLst>
                <a:ext uri="{FF2B5EF4-FFF2-40B4-BE49-F238E27FC236}">
                  <a16:creationId xmlns:a16="http://schemas.microsoft.com/office/drawing/2014/main" id="{E206680D-18D7-04E7-BB6F-AA24BC457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" y="2929"/>
              <a:ext cx="203" cy="259"/>
            </a:xfrm>
            <a:custGeom>
              <a:avLst/>
              <a:gdLst>
                <a:gd name="T0" fmla="*/ 0 w 203"/>
                <a:gd name="T1" fmla="*/ 4 h 259"/>
                <a:gd name="T2" fmla="*/ 21 w 203"/>
                <a:gd name="T3" fmla="*/ 37 h 259"/>
                <a:gd name="T4" fmla="*/ 57 w 203"/>
                <a:gd name="T5" fmla="*/ 83 h 259"/>
                <a:gd name="T6" fmla="*/ 124 w 203"/>
                <a:gd name="T7" fmla="*/ 75 h 259"/>
                <a:gd name="T8" fmla="*/ 156 w 203"/>
                <a:gd name="T9" fmla="*/ 62 h 259"/>
                <a:gd name="T10" fmla="*/ 182 w 203"/>
                <a:gd name="T11" fmla="*/ 79 h 259"/>
                <a:gd name="T12" fmla="*/ 203 w 203"/>
                <a:gd name="T13" fmla="*/ 105 h 259"/>
                <a:gd name="T14" fmla="*/ 191 w 203"/>
                <a:gd name="T15" fmla="*/ 142 h 259"/>
                <a:gd name="T16" fmla="*/ 153 w 203"/>
                <a:gd name="T17" fmla="*/ 184 h 259"/>
                <a:gd name="T18" fmla="*/ 141 w 203"/>
                <a:gd name="T19" fmla="*/ 218 h 259"/>
                <a:gd name="T20" fmla="*/ 174 w 203"/>
                <a:gd name="T21" fmla="*/ 259 h 2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" h="259">
                  <a:moveTo>
                    <a:pt x="0" y="4"/>
                  </a:moveTo>
                  <a:cubicBezTo>
                    <a:pt x="5" y="0"/>
                    <a:pt x="14" y="23"/>
                    <a:pt x="21" y="37"/>
                  </a:cubicBezTo>
                  <a:cubicBezTo>
                    <a:pt x="31" y="50"/>
                    <a:pt x="40" y="77"/>
                    <a:pt x="57" y="83"/>
                  </a:cubicBezTo>
                  <a:cubicBezTo>
                    <a:pt x="80" y="100"/>
                    <a:pt x="98" y="82"/>
                    <a:pt x="124" y="75"/>
                  </a:cubicBezTo>
                  <a:cubicBezTo>
                    <a:pt x="142" y="71"/>
                    <a:pt x="146" y="61"/>
                    <a:pt x="156" y="62"/>
                  </a:cubicBezTo>
                  <a:cubicBezTo>
                    <a:pt x="166" y="67"/>
                    <a:pt x="174" y="73"/>
                    <a:pt x="182" y="79"/>
                  </a:cubicBezTo>
                  <a:cubicBezTo>
                    <a:pt x="187" y="88"/>
                    <a:pt x="196" y="96"/>
                    <a:pt x="203" y="105"/>
                  </a:cubicBezTo>
                  <a:cubicBezTo>
                    <a:pt x="202" y="119"/>
                    <a:pt x="203" y="133"/>
                    <a:pt x="191" y="142"/>
                  </a:cubicBezTo>
                  <a:cubicBezTo>
                    <a:pt x="181" y="155"/>
                    <a:pt x="161" y="167"/>
                    <a:pt x="153" y="184"/>
                  </a:cubicBezTo>
                  <a:cubicBezTo>
                    <a:pt x="144" y="210"/>
                    <a:pt x="138" y="194"/>
                    <a:pt x="141" y="218"/>
                  </a:cubicBezTo>
                  <a:cubicBezTo>
                    <a:pt x="153" y="234"/>
                    <a:pt x="174" y="256"/>
                    <a:pt x="174" y="259"/>
                  </a:cubicBezTo>
                </a:path>
              </a:pathLst>
            </a:custGeom>
            <a:solidFill>
              <a:srgbClr val="C8CADA"/>
            </a:solidFill>
            <a:ln w="19050" cap="flat" cmpd="sng">
              <a:solidFill>
                <a:srgbClr val="947DD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0" name="Oval 40">
              <a:extLst>
                <a:ext uri="{FF2B5EF4-FFF2-40B4-BE49-F238E27FC236}">
                  <a16:creationId xmlns:a16="http://schemas.microsoft.com/office/drawing/2014/main" id="{1A4B9EE7-9B4C-38FA-1285-B8ED6BFD2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" y="2925"/>
              <a:ext cx="150" cy="156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21" name="Freeform 41">
              <a:extLst>
                <a:ext uri="{FF2B5EF4-FFF2-40B4-BE49-F238E27FC236}">
                  <a16:creationId xmlns:a16="http://schemas.microsoft.com/office/drawing/2014/main" id="{86B7802E-B1DB-90A0-E760-3A78840BC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" y="2999"/>
              <a:ext cx="89" cy="83"/>
            </a:xfrm>
            <a:custGeom>
              <a:avLst/>
              <a:gdLst>
                <a:gd name="T0" fmla="*/ 47 w 89"/>
                <a:gd name="T1" fmla="*/ 10 h 83"/>
                <a:gd name="T2" fmla="*/ 29 w 89"/>
                <a:gd name="T3" fmla="*/ 7 h 83"/>
                <a:gd name="T4" fmla="*/ 32 w 89"/>
                <a:gd name="T5" fmla="*/ 3 h 83"/>
                <a:gd name="T6" fmla="*/ 25 w 89"/>
                <a:gd name="T7" fmla="*/ 4 h 83"/>
                <a:gd name="T8" fmla="*/ 11 w 89"/>
                <a:gd name="T9" fmla="*/ 12 h 83"/>
                <a:gd name="T10" fmla="*/ 29 w 89"/>
                <a:gd name="T11" fmla="*/ 64 h 83"/>
                <a:gd name="T12" fmla="*/ 46 w 89"/>
                <a:gd name="T13" fmla="*/ 76 h 83"/>
                <a:gd name="T14" fmla="*/ 83 w 89"/>
                <a:gd name="T15" fmla="*/ 64 h 83"/>
                <a:gd name="T16" fmla="*/ 89 w 89"/>
                <a:gd name="T17" fmla="*/ 54 h 83"/>
                <a:gd name="T18" fmla="*/ 62 w 89"/>
                <a:gd name="T19" fmla="*/ 22 h 83"/>
                <a:gd name="T20" fmla="*/ 47 w 89"/>
                <a:gd name="T21" fmla="*/ 6 h 83"/>
                <a:gd name="T22" fmla="*/ 38 w 89"/>
                <a:gd name="T23" fmla="*/ 0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83">
                  <a:moveTo>
                    <a:pt x="47" y="10"/>
                  </a:moveTo>
                  <a:cubicBezTo>
                    <a:pt x="41" y="9"/>
                    <a:pt x="35" y="10"/>
                    <a:pt x="29" y="7"/>
                  </a:cubicBezTo>
                  <a:cubicBezTo>
                    <a:pt x="27" y="6"/>
                    <a:pt x="33" y="4"/>
                    <a:pt x="32" y="3"/>
                  </a:cubicBezTo>
                  <a:cubicBezTo>
                    <a:pt x="30" y="2"/>
                    <a:pt x="27" y="4"/>
                    <a:pt x="25" y="4"/>
                  </a:cubicBezTo>
                  <a:cubicBezTo>
                    <a:pt x="20" y="7"/>
                    <a:pt x="16" y="9"/>
                    <a:pt x="11" y="12"/>
                  </a:cubicBezTo>
                  <a:cubicBezTo>
                    <a:pt x="0" y="26"/>
                    <a:pt x="10" y="61"/>
                    <a:pt x="29" y="64"/>
                  </a:cubicBezTo>
                  <a:cubicBezTo>
                    <a:pt x="36" y="68"/>
                    <a:pt x="37" y="74"/>
                    <a:pt x="46" y="76"/>
                  </a:cubicBezTo>
                  <a:cubicBezTo>
                    <a:pt x="61" y="83"/>
                    <a:pt x="71" y="69"/>
                    <a:pt x="83" y="64"/>
                  </a:cubicBezTo>
                  <a:cubicBezTo>
                    <a:pt x="84" y="62"/>
                    <a:pt x="89" y="56"/>
                    <a:pt x="89" y="54"/>
                  </a:cubicBezTo>
                  <a:cubicBezTo>
                    <a:pt x="87" y="44"/>
                    <a:pt x="70" y="26"/>
                    <a:pt x="62" y="22"/>
                  </a:cubicBezTo>
                  <a:cubicBezTo>
                    <a:pt x="58" y="14"/>
                    <a:pt x="56" y="7"/>
                    <a:pt x="47" y="6"/>
                  </a:cubicBezTo>
                  <a:cubicBezTo>
                    <a:pt x="44" y="4"/>
                    <a:pt x="38" y="0"/>
                    <a:pt x="38" y="0"/>
                  </a:cubicBezTo>
                </a:path>
              </a:pathLst>
            </a:custGeom>
            <a:solidFill>
              <a:srgbClr val="C8CA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2" name="Freeform 42">
              <a:extLst>
                <a:ext uri="{FF2B5EF4-FFF2-40B4-BE49-F238E27FC236}">
                  <a16:creationId xmlns:a16="http://schemas.microsoft.com/office/drawing/2014/main" id="{130A32E5-9ED0-2EDD-21E1-D5178B15B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" y="3024"/>
              <a:ext cx="77" cy="108"/>
            </a:xfrm>
            <a:custGeom>
              <a:avLst/>
              <a:gdLst>
                <a:gd name="T0" fmla="*/ 0 w 77"/>
                <a:gd name="T1" fmla="*/ 0 h 108"/>
                <a:gd name="T2" fmla="*/ 29 w 77"/>
                <a:gd name="T3" fmla="*/ 42 h 108"/>
                <a:gd name="T4" fmla="*/ 50 w 77"/>
                <a:gd name="T5" fmla="*/ 72 h 108"/>
                <a:gd name="T6" fmla="*/ 77 w 77"/>
                <a:gd name="T7" fmla="*/ 108 h 1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108">
                  <a:moveTo>
                    <a:pt x="0" y="0"/>
                  </a:moveTo>
                  <a:cubicBezTo>
                    <a:pt x="5" y="7"/>
                    <a:pt x="19" y="28"/>
                    <a:pt x="29" y="42"/>
                  </a:cubicBezTo>
                  <a:cubicBezTo>
                    <a:pt x="37" y="54"/>
                    <a:pt x="42" y="61"/>
                    <a:pt x="50" y="72"/>
                  </a:cubicBezTo>
                  <a:cubicBezTo>
                    <a:pt x="58" y="83"/>
                    <a:pt x="72" y="101"/>
                    <a:pt x="77" y="108"/>
                  </a:cubicBezTo>
                </a:path>
              </a:pathLst>
            </a:custGeom>
            <a:noFill/>
            <a:ln w="19050" cmpd="sng">
              <a:solidFill>
                <a:srgbClr val="C8CAD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23" name="Group 43">
            <a:extLst>
              <a:ext uri="{FF2B5EF4-FFF2-40B4-BE49-F238E27FC236}">
                <a16:creationId xmlns:a16="http://schemas.microsoft.com/office/drawing/2014/main" id="{40596875-A959-3DB5-30C1-289BCAD6F9FC}"/>
              </a:ext>
            </a:extLst>
          </p:cNvPr>
          <p:cNvGrpSpPr>
            <a:grpSpLocks/>
          </p:cNvGrpSpPr>
          <p:nvPr/>
        </p:nvGrpSpPr>
        <p:grpSpPr bwMode="auto">
          <a:xfrm rot="6414243" flipH="1" flipV="1">
            <a:off x="7306469" y="5120481"/>
            <a:ext cx="292100" cy="293688"/>
            <a:chOff x="1430" y="2925"/>
            <a:chExt cx="293" cy="263"/>
          </a:xfrm>
        </p:grpSpPr>
        <p:sp>
          <p:nvSpPr>
            <p:cNvPr id="724" name="Freeform 44">
              <a:extLst>
                <a:ext uri="{FF2B5EF4-FFF2-40B4-BE49-F238E27FC236}">
                  <a16:creationId xmlns:a16="http://schemas.microsoft.com/office/drawing/2014/main" id="{23511CF7-5716-10E5-10A2-DA19670B7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" y="2929"/>
              <a:ext cx="203" cy="259"/>
            </a:xfrm>
            <a:custGeom>
              <a:avLst/>
              <a:gdLst>
                <a:gd name="T0" fmla="*/ 0 w 203"/>
                <a:gd name="T1" fmla="*/ 4 h 259"/>
                <a:gd name="T2" fmla="*/ 21 w 203"/>
                <a:gd name="T3" fmla="*/ 37 h 259"/>
                <a:gd name="T4" fmla="*/ 57 w 203"/>
                <a:gd name="T5" fmla="*/ 83 h 259"/>
                <a:gd name="T6" fmla="*/ 124 w 203"/>
                <a:gd name="T7" fmla="*/ 75 h 259"/>
                <a:gd name="T8" fmla="*/ 156 w 203"/>
                <a:gd name="T9" fmla="*/ 62 h 259"/>
                <a:gd name="T10" fmla="*/ 182 w 203"/>
                <a:gd name="T11" fmla="*/ 79 h 259"/>
                <a:gd name="T12" fmla="*/ 203 w 203"/>
                <a:gd name="T13" fmla="*/ 105 h 259"/>
                <a:gd name="T14" fmla="*/ 191 w 203"/>
                <a:gd name="T15" fmla="*/ 142 h 259"/>
                <a:gd name="T16" fmla="*/ 153 w 203"/>
                <a:gd name="T17" fmla="*/ 184 h 259"/>
                <a:gd name="T18" fmla="*/ 141 w 203"/>
                <a:gd name="T19" fmla="*/ 218 h 259"/>
                <a:gd name="T20" fmla="*/ 174 w 203"/>
                <a:gd name="T21" fmla="*/ 259 h 2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" h="259">
                  <a:moveTo>
                    <a:pt x="0" y="4"/>
                  </a:moveTo>
                  <a:cubicBezTo>
                    <a:pt x="5" y="0"/>
                    <a:pt x="14" y="23"/>
                    <a:pt x="21" y="37"/>
                  </a:cubicBezTo>
                  <a:cubicBezTo>
                    <a:pt x="31" y="50"/>
                    <a:pt x="40" y="77"/>
                    <a:pt x="57" y="83"/>
                  </a:cubicBezTo>
                  <a:cubicBezTo>
                    <a:pt x="80" y="100"/>
                    <a:pt x="98" y="82"/>
                    <a:pt x="124" y="75"/>
                  </a:cubicBezTo>
                  <a:cubicBezTo>
                    <a:pt x="142" y="71"/>
                    <a:pt x="146" y="61"/>
                    <a:pt x="156" y="62"/>
                  </a:cubicBezTo>
                  <a:cubicBezTo>
                    <a:pt x="166" y="67"/>
                    <a:pt x="174" y="73"/>
                    <a:pt x="182" y="79"/>
                  </a:cubicBezTo>
                  <a:cubicBezTo>
                    <a:pt x="187" y="88"/>
                    <a:pt x="196" y="96"/>
                    <a:pt x="203" y="105"/>
                  </a:cubicBezTo>
                  <a:cubicBezTo>
                    <a:pt x="202" y="119"/>
                    <a:pt x="203" y="133"/>
                    <a:pt x="191" y="142"/>
                  </a:cubicBezTo>
                  <a:cubicBezTo>
                    <a:pt x="181" y="155"/>
                    <a:pt x="161" y="167"/>
                    <a:pt x="153" y="184"/>
                  </a:cubicBezTo>
                  <a:cubicBezTo>
                    <a:pt x="144" y="210"/>
                    <a:pt x="138" y="194"/>
                    <a:pt x="141" y="218"/>
                  </a:cubicBezTo>
                  <a:cubicBezTo>
                    <a:pt x="153" y="234"/>
                    <a:pt x="174" y="256"/>
                    <a:pt x="174" y="259"/>
                  </a:cubicBezTo>
                </a:path>
              </a:pathLst>
            </a:custGeom>
            <a:solidFill>
              <a:srgbClr val="C8CADA"/>
            </a:solidFill>
            <a:ln w="19050" cap="flat" cmpd="sng">
              <a:solidFill>
                <a:srgbClr val="947DD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5" name="Oval 45">
              <a:extLst>
                <a:ext uri="{FF2B5EF4-FFF2-40B4-BE49-F238E27FC236}">
                  <a16:creationId xmlns:a16="http://schemas.microsoft.com/office/drawing/2014/main" id="{DDDE492C-29B1-5009-5105-4C942C465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" y="2925"/>
              <a:ext cx="150" cy="156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20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26" name="Freeform 46">
              <a:extLst>
                <a:ext uri="{FF2B5EF4-FFF2-40B4-BE49-F238E27FC236}">
                  <a16:creationId xmlns:a16="http://schemas.microsoft.com/office/drawing/2014/main" id="{88F04C38-22C0-262E-F08D-C1DDF0E46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" y="2999"/>
              <a:ext cx="89" cy="83"/>
            </a:xfrm>
            <a:custGeom>
              <a:avLst/>
              <a:gdLst>
                <a:gd name="T0" fmla="*/ 47 w 89"/>
                <a:gd name="T1" fmla="*/ 10 h 83"/>
                <a:gd name="T2" fmla="*/ 29 w 89"/>
                <a:gd name="T3" fmla="*/ 7 h 83"/>
                <a:gd name="T4" fmla="*/ 32 w 89"/>
                <a:gd name="T5" fmla="*/ 3 h 83"/>
                <a:gd name="T6" fmla="*/ 25 w 89"/>
                <a:gd name="T7" fmla="*/ 4 h 83"/>
                <a:gd name="T8" fmla="*/ 11 w 89"/>
                <a:gd name="T9" fmla="*/ 12 h 83"/>
                <a:gd name="T10" fmla="*/ 29 w 89"/>
                <a:gd name="T11" fmla="*/ 64 h 83"/>
                <a:gd name="T12" fmla="*/ 46 w 89"/>
                <a:gd name="T13" fmla="*/ 76 h 83"/>
                <a:gd name="T14" fmla="*/ 83 w 89"/>
                <a:gd name="T15" fmla="*/ 64 h 83"/>
                <a:gd name="T16" fmla="*/ 89 w 89"/>
                <a:gd name="T17" fmla="*/ 54 h 83"/>
                <a:gd name="T18" fmla="*/ 62 w 89"/>
                <a:gd name="T19" fmla="*/ 22 h 83"/>
                <a:gd name="T20" fmla="*/ 47 w 89"/>
                <a:gd name="T21" fmla="*/ 6 h 83"/>
                <a:gd name="T22" fmla="*/ 38 w 89"/>
                <a:gd name="T23" fmla="*/ 0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83">
                  <a:moveTo>
                    <a:pt x="47" y="10"/>
                  </a:moveTo>
                  <a:cubicBezTo>
                    <a:pt x="41" y="9"/>
                    <a:pt x="35" y="10"/>
                    <a:pt x="29" y="7"/>
                  </a:cubicBezTo>
                  <a:cubicBezTo>
                    <a:pt x="27" y="6"/>
                    <a:pt x="33" y="4"/>
                    <a:pt x="32" y="3"/>
                  </a:cubicBezTo>
                  <a:cubicBezTo>
                    <a:pt x="30" y="2"/>
                    <a:pt x="27" y="4"/>
                    <a:pt x="25" y="4"/>
                  </a:cubicBezTo>
                  <a:cubicBezTo>
                    <a:pt x="20" y="7"/>
                    <a:pt x="16" y="9"/>
                    <a:pt x="11" y="12"/>
                  </a:cubicBezTo>
                  <a:cubicBezTo>
                    <a:pt x="0" y="26"/>
                    <a:pt x="10" y="61"/>
                    <a:pt x="29" y="64"/>
                  </a:cubicBezTo>
                  <a:cubicBezTo>
                    <a:pt x="36" y="68"/>
                    <a:pt x="37" y="74"/>
                    <a:pt x="46" y="76"/>
                  </a:cubicBezTo>
                  <a:cubicBezTo>
                    <a:pt x="61" y="83"/>
                    <a:pt x="71" y="69"/>
                    <a:pt x="83" y="64"/>
                  </a:cubicBezTo>
                  <a:cubicBezTo>
                    <a:pt x="84" y="62"/>
                    <a:pt x="89" y="56"/>
                    <a:pt x="89" y="54"/>
                  </a:cubicBezTo>
                  <a:cubicBezTo>
                    <a:pt x="87" y="44"/>
                    <a:pt x="70" y="26"/>
                    <a:pt x="62" y="22"/>
                  </a:cubicBezTo>
                  <a:cubicBezTo>
                    <a:pt x="58" y="14"/>
                    <a:pt x="56" y="7"/>
                    <a:pt x="47" y="6"/>
                  </a:cubicBezTo>
                  <a:cubicBezTo>
                    <a:pt x="44" y="4"/>
                    <a:pt x="38" y="0"/>
                    <a:pt x="38" y="0"/>
                  </a:cubicBezTo>
                </a:path>
              </a:pathLst>
            </a:custGeom>
            <a:solidFill>
              <a:srgbClr val="C8CA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7" name="Freeform 47">
              <a:extLst>
                <a:ext uri="{FF2B5EF4-FFF2-40B4-BE49-F238E27FC236}">
                  <a16:creationId xmlns:a16="http://schemas.microsoft.com/office/drawing/2014/main" id="{61508899-75F1-F9EF-B1ED-152FAA42E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" y="3024"/>
              <a:ext cx="77" cy="108"/>
            </a:xfrm>
            <a:custGeom>
              <a:avLst/>
              <a:gdLst>
                <a:gd name="T0" fmla="*/ 0 w 77"/>
                <a:gd name="T1" fmla="*/ 0 h 108"/>
                <a:gd name="T2" fmla="*/ 29 w 77"/>
                <a:gd name="T3" fmla="*/ 42 h 108"/>
                <a:gd name="T4" fmla="*/ 50 w 77"/>
                <a:gd name="T5" fmla="*/ 72 h 108"/>
                <a:gd name="T6" fmla="*/ 77 w 77"/>
                <a:gd name="T7" fmla="*/ 108 h 1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108">
                  <a:moveTo>
                    <a:pt x="0" y="0"/>
                  </a:moveTo>
                  <a:cubicBezTo>
                    <a:pt x="5" y="7"/>
                    <a:pt x="19" y="28"/>
                    <a:pt x="29" y="42"/>
                  </a:cubicBezTo>
                  <a:cubicBezTo>
                    <a:pt x="37" y="54"/>
                    <a:pt x="42" y="61"/>
                    <a:pt x="50" y="72"/>
                  </a:cubicBezTo>
                  <a:cubicBezTo>
                    <a:pt x="58" y="83"/>
                    <a:pt x="72" y="101"/>
                    <a:pt x="77" y="108"/>
                  </a:cubicBezTo>
                </a:path>
              </a:pathLst>
            </a:custGeom>
            <a:noFill/>
            <a:ln w="19050" cmpd="sng">
              <a:solidFill>
                <a:srgbClr val="C8CAD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28" name="Oval 48">
            <a:extLst>
              <a:ext uri="{FF2B5EF4-FFF2-40B4-BE49-F238E27FC236}">
                <a16:creationId xmlns:a16="http://schemas.microsoft.com/office/drawing/2014/main" id="{F848178C-C13A-C3A4-7487-869DA57FF59A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7455694" y="5541169"/>
            <a:ext cx="111125" cy="1190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29" name="Oval 49">
            <a:extLst>
              <a:ext uri="{FF2B5EF4-FFF2-40B4-BE49-F238E27FC236}">
                <a16:creationId xmlns:a16="http://schemas.microsoft.com/office/drawing/2014/main" id="{51ED5A47-DDEE-5EA6-57E0-0C5D71607F7C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7026275" y="5862638"/>
            <a:ext cx="173038" cy="169862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0" name="Oval 50">
            <a:extLst>
              <a:ext uri="{FF2B5EF4-FFF2-40B4-BE49-F238E27FC236}">
                <a16:creationId xmlns:a16="http://schemas.microsoft.com/office/drawing/2014/main" id="{28E59719-76EF-D032-30CB-C83FA0C7F022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6274595" y="6041231"/>
            <a:ext cx="112712" cy="1174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1" name="Oval 51">
            <a:extLst>
              <a:ext uri="{FF2B5EF4-FFF2-40B4-BE49-F238E27FC236}">
                <a16:creationId xmlns:a16="http://schemas.microsoft.com/office/drawing/2014/main" id="{3B2B500C-572C-1509-CDCC-13D02703664A}"/>
              </a:ext>
            </a:extLst>
          </p:cNvPr>
          <p:cNvSpPr>
            <a:spLocks noChangeArrowheads="1"/>
          </p:cNvSpPr>
          <p:nvPr/>
        </p:nvSpPr>
        <p:spPr bwMode="auto">
          <a:xfrm rot="7590772" flipH="1" flipV="1">
            <a:off x="7455694" y="4368007"/>
            <a:ext cx="212725" cy="204787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2" name="Oval 32">
            <a:extLst>
              <a:ext uri="{FF2B5EF4-FFF2-40B4-BE49-F238E27FC236}">
                <a16:creationId xmlns:a16="http://schemas.microsoft.com/office/drawing/2014/main" id="{EB52CBF1-117F-788A-0E93-D591B0B69F3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723188" y="5527675"/>
            <a:ext cx="173037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3" name="Oval 35">
            <a:extLst>
              <a:ext uri="{FF2B5EF4-FFF2-40B4-BE49-F238E27FC236}">
                <a16:creationId xmlns:a16="http://schemas.microsoft.com/office/drawing/2014/main" id="{FAE7A7FE-889E-B050-AE90-B2CF92EA4D1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18300" y="5995988"/>
            <a:ext cx="173038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4" name="Oval 48">
            <a:extLst>
              <a:ext uri="{FF2B5EF4-FFF2-40B4-BE49-F238E27FC236}">
                <a16:creationId xmlns:a16="http://schemas.microsoft.com/office/drawing/2014/main" id="{77383C19-0B2D-E217-ECC1-2A86E438BF2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610350" y="5549900"/>
            <a:ext cx="111125" cy="1174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5" name="Oval 49">
            <a:extLst>
              <a:ext uri="{FF2B5EF4-FFF2-40B4-BE49-F238E27FC236}">
                <a16:creationId xmlns:a16="http://schemas.microsoft.com/office/drawing/2014/main" id="{16E25862-9DAD-BE37-9694-B46D84E9FD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067675" y="5734050"/>
            <a:ext cx="171450" cy="169863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6" name="Oval 50">
            <a:extLst>
              <a:ext uri="{FF2B5EF4-FFF2-40B4-BE49-F238E27FC236}">
                <a16:creationId xmlns:a16="http://schemas.microsoft.com/office/drawing/2014/main" id="{2AF18FB6-C85C-5001-0A16-C6851C4A877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532813" y="5927725"/>
            <a:ext cx="112712" cy="1174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7" name="Oval 34">
            <a:extLst>
              <a:ext uri="{FF2B5EF4-FFF2-40B4-BE49-F238E27FC236}">
                <a16:creationId xmlns:a16="http://schemas.microsoft.com/office/drawing/2014/main" id="{3CB78820-0B4C-0B75-6CE1-DC837EBB217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73950" y="5756275"/>
            <a:ext cx="173038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8" name="Oval 35">
            <a:extLst>
              <a:ext uri="{FF2B5EF4-FFF2-40B4-BE49-F238E27FC236}">
                <a16:creationId xmlns:a16="http://schemas.microsoft.com/office/drawing/2014/main" id="{2F94BE8E-FE70-2A16-4D77-F36777EAF8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881938" y="6062663"/>
            <a:ext cx="171450" cy="171450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39" name="Oval 48">
            <a:extLst>
              <a:ext uri="{FF2B5EF4-FFF2-40B4-BE49-F238E27FC236}">
                <a16:creationId xmlns:a16="http://schemas.microsoft.com/office/drawing/2014/main" id="{3F79A4C4-D45D-592A-A462-B8931580C8EC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59663" y="6162675"/>
            <a:ext cx="111125" cy="117475"/>
          </a:xfrm>
          <a:prstGeom prst="ellipse">
            <a:avLst/>
          </a:prstGeom>
          <a:solidFill>
            <a:srgbClr val="C8CADA"/>
          </a:solidFill>
          <a:ln w="19050" algn="ctr">
            <a:solidFill>
              <a:srgbClr val="947D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3871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0" animBg="1"/>
      <p:bldP spid="650" grpId="0"/>
      <p:bldP spid="651" grpId="0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auto">
          <a:xfrm>
            <a:off x="-103517" y="3628926"/>
            <a:ext cx="12465170" cy="468621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Underlying</a:t>
            </a:r>
            <a:r>
              <a:rPr lang="de-DE" dirty="0"/>
              <a:t> </a:t>
            </a:r>
            <a:r>
              <a:rPr lang="de-DE" dirty="0" err="1"/>
              <a:t>causes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CSU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4963" y="1125538"/>
            <a:ext cx="9046066" cy="2193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Autoimmunity Type I		(CSU</a:t>
            </a:r>
            <a:r>
              <a:rPr lang="en-US" sz="2400" baseline="30000" dirty="0"/>
              <a:t>aiTI</a:t>
            </a:r>
            <a:r>
              <a:rPr lang="en-US" sz="2400" dirty="0"/>
              <a:t>, or “</a:t>
            </a:r>
            <a:r>
              <a:rPr lang="en-US" sz="2400" dirty="0" err="1"/>
              <a:t>autoallergic</a:t>
            </a:r>
            <a:r>
              <a:rPr lang="en-US" sz="2400" dirty="0"/>
              <a:t> CSU”)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2400" dirty="0" err="1"/>
              <a:t>Autoimmunity</a:t>
            </a:r>
            <a:r>
              <a:rPr lang="de-DE" sz="2400" dirty="0"/>
              <a:t> Type IIb		(CSU</a:t>
            </a:r>
            <a:r>
              <a:rPr lang="de-DE" sz="2400" baseline="30000" dirty="0"/>
              <a:t>aiTIIb</a:t>
            </a:r>
            <a:r>
              <a:rPr lang="de-DE" sz="2400" dirty="0"/>
              <a:t>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CSU due to unknown cause 	(CSU</a:t>
            </a:r>
            <a:r>
              <a:rPr lang="en-US" sz="2400" baseline="30000" dirty="0"/>
              <a:t>uc</a:t>
            </a:r>
            <a:r>
              <a:rPr lang="en-US" sz="2400" dirty="0"/>
              <a:t>)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334963" y="4400303"/>
            <a:ext cx="5000856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Total IgE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IgG anti-TPO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Basophil testing (i.e. BAT, BHRA)</a:t>
            </a:r>
            <a:endParaRPr lang="de-DE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331339" y="362892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What should be done?</a:t>
            </a:r>
            <a:endParaRPr lang="de-DE" sz="2400" dirty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C53FE3DE-EAC2-F446-B108-89A6187CF29C}"/>
              </a:ext>
            </a:extLst>
          </p:cNvPr>
          <p:cNvSpPr/>
          <p:nvPr/>
        </p:nvSpPr>
        <p:spPr>
          <a:xfrm>
            <a:off x="10356842" y="5722072"/>
            <a:ext cx="1606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chemeClr val="bg2">
                    <a:lumMod val="25000"/>
                  </a:schemeClr>
                </a:solidFill>
                <a:ea typeface="MS PGothic" charset="-128"/>
                <a:cs typeface="Segoe UI" panose="020B0502040204020203" pitchFamily="34" charset="0"/>
              </a:rPr>
              <a:t>Schoepke et al.,</a:t>
            </a:r>
            <a:br>
              <a:rPr lang="de-DE" sz="1000" dirty="0">
                <a:solidFill>
                  <a:schemeClr val="bg2">
                    <a:lumMod val="25000"/>
                  </a:schemeClr>
                </a:solidFill>
                <a:ea typeface="MS PGothic" charset="-128"/>
                <a:cs typeface="Segoe UI" panose="020B0502040204020203" pitchFamily="34" charset="0"/>
              </a:rPr>
            </a:br>
            <a:r>
              <a:rPr lang="de-DE" sz="1000" i="1" dirty="0" err="1">
                <a:solidFill>
                  <a:schemeClr val="bg2">
                    <a:lumMod val="25000"/>
                  </a:schemeClr>
                </a:solidFill>
                <a:ea typeface="MS PGothic" charset="-128"/>
                <a:cs typeface="Segoe UI" panose="020B0502040204020203" pitchFamily="34" charset="0"/>
              </a:rPr>
              <a:t>Allergy</a:t>
            </a:r>
            <a:r>
              <a:rPr lang="de-DE" sz="1000" i="1" dirty="0">
                <a:solidFill>
                  <a:schemeClr val="bg2">
                    <a:lumMod val="25000"/>
                  </a:schemeClr>
                </a:solidFill>
                <a:ea typeface="MS PGothic" charset="-128"/>
                <a:cs typeface="Segoe UI" panose="020B0502040204020203" pitchFamily="34" charset="0"/>
              </a:rPr>
              <a:t> </a:t>
            </a:r>
            <a:r>
              <a:rPr lang="de-DE" sz="1000" dirty="0">
                <a:solidFill>
                  <a:schemeClr val="bg2">
                    <a:lumMod val="25000"/>
                  </a:schemeClr>
                </a:solidFill>
                <a:ea typeface="MS PGothic" charset="-128"/>
                <a:cs typeface="Segoe UI" panose="020B0502040204020203" pitchFamily="34" charset="0"/>
              </a:rPr>
              <a:t>2019; 2427-2436</a:t>
            </a:r>
            <a:r>
              <a:rPr lang="de-DE" sz="1000" dirty="0">
                <a:cs typeface="Segoe UI" panose="020B0502040204020203" pitchFamily="34" charset="0"/>
              </a:rPr>
              <a:t> </a:t>
            </a:r>
            <a:endParaRPr lang="de-DE" sz="1000" dirty="0">
              <a:solidFill>
                <a:schemeClr val="bg2">
                  <a:lumMod val="2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8" name="Grafik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523" y="4024114"/>
            <a:ext cx="2924416" cy="224090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D023B5D-A050-457F-B42F-B495B389E57A}"/>
              </a:ext>
            </a:extLst>
          </p:cNvPr>
          <p:cNvSpPr/>
          <p:nvPr/>
        </p:nvSpPr>
        <p:spPr>
          <a:xfrm>
            <a:off x="6598930" y="6429044"/>
            <a:ext cx="55930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Metz et al., J Allergy Clin Immunol </a:t>
            </a:r>
            <a:r>
              <a:rPr lang="en-US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Pract</a:t>
            </a:r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. </a:t>
            </a:r>
            <a:r>
              <a:rPr 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2021;9:2274-2283</a:t>
            </a:r>
            <a:endParaRPr lang="en-US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7Cs in </a:t>
            </a:r>
            <a:r>
              <a:rPr lang="de-DE" altLang="de-DE" dirty="0" err="1"/>
              <a:t>diagnosis</a:t>
            </a:r>
            <a:endParaRPr lang="de-DE" altLang="de-DE" dirty="0"/>
          </a:p>
        </p:txBody>
      </p:sp>
      <p:sp>
        <p:nvSpPr>
          <p:cNvPr id="107" name="Rechteck 106"/>
          <p:cNvSpPr/>
          <p:nvPr/>
        </p:nvSpPr>
        <p:spPr>
          <a:xfrm>
            <a:off x="6509072" y="6300609"/>
            <a:ext cx="5677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Metz et al., J Allergy Clin Immunol </a:t>
            </a:r>
            <a:r>
              <a:rPr lang="en-US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Pract</a:t>
            </a:r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. 2021;9:2274-2283</a:t>
            </a:r>
          </a:p>
          <a:p>
            <a:pPr algn="r"/>
            <a:r>
              <a:rPr lang="de-DE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Zuberbier</a:t>
            </a:r>
            <a:r>
              <a:rPr lang="de-DE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 et al., </a:t>
            </a:r>
            <a:r>
              <a:rPr lang="es-E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Allergy. 2022;77:734-766</a:t>
            </a:r>
            <a:endParaRPr lang="de-DE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35732"/>
            <a:ext cx="5976664" cy="61020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4727848" y="2951888"/>
            <a:ext cx="7056784" cy="64349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4727849" y="2951887"/>
            <a:ext cx="576064" cy="643989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63600" eaLnBrk="1" hangingPunct="1"/>
            <a:endParaRPr lang="de-DE" sz="17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8960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Textfeld 1005"/>
          <p:cNvSpPr txBox="1">
            <a:spLocks noChangeArrowheads="1"/>
          </p:cNvSpPr>
          <p:nvPr/>
        </p:nvSpPr>
        <p:spPr bwMode="auto">
          <a:xfrm>
            <a:off x="7424885" y="4695101"/>
            <a:ext cx="121443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IgG anti-IgE</a:t>
            </a:r>
          </a:p>
        </p:txBody>
      </p:sp>
      <p:sp>
        <p:nvSpPr>
          <p:cNvPr id="1007" name="Textfeld 1006"/>
          <p:cNvSpPr txBox="1">
            <a:spLocks noChangeArrowheads="1"/>
          </p:cNvSpPr>
          <p:nvPr/>
        </p:nvSpPr>
        <p:spPr bwMode="auto">
          <a:xfrm>
            <a:off x="6115198" y="5057051"/>
            <a:ext cx="17256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IgG anti-Fc</a:t>
            </a:r>
            <a:r>
              <a:rPr kumimoji="0" lang="el-GR" alt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ε</a:t>
            </a:r>
            <a:r>
              <a:rPr kumimoji="0" lang="de-DE" alt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RI</a:t>
            </a:r>
          </a:p>
        </p:txBody>
      </p:sp>
      <p:grpSp>
        <p:nvGrpSpPr>
          <p:cNvPr id="1008" name="Gruppieren 1007"/>
          <p:cNvGrpSpPr>
            <a:grpSpLocks/>
          </p:cNvGrpSpPr>
          <p:nvPr/>
        </p:nvGrpSpPr>
        <p:grpSpPr bwMode="auto">
          <a:xfrm rot="641040">
            <a:off x="5159523" y="4690338"/>
            <a:ext cx="366712" cy="371475"/>
            <a:chOff x="-111731" y="105065"/>
            <a:chExt cx="2980189" cy="3031041"/>
          </a:xfrm>
        </p:grpSpPr>
        <p:sp>
          <p:nvSpPr>
            <p:cNvPr id="1009" name="Oval 176">
              <a:extLst>
                <a:ext uri="{FF2B5EF4-FFF2-40B4-BE49-F238E27FC236}">
                  <a16:creationId xmlns:a16="http://schemas.microsoft.com/office/drawing/2014/main" id="{85925795-94C0-408D-881D-DF8EF4CB3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431" y="1747558"/>
              <a:ext cx="270923" cy="673565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0" name="Oval 177">
              <a:extLst>
                <a:ext uri="{FF2B5EF4-FFF2-40B4-BE49-F238E27FC236}">
                  <a16:creationId xmlns:a16="http://schemas.microsoft.com/office/drawing/2014/main" id="{5AEF0B7B-0BC5-40C6-9EA0-81661B3B7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390" y="1723300"/>
              <a:ext cx="270931" cy="673565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1" name="Oval 178">
              <a:extLst>
                <a:ext uri="{FF2B5EF4-FFF2-40B4-BE49-F238E27FC236}">
                  <a16:creationId xmlns:a16="http://schemas.microsoft.com/office/drawing/2014/main" id="{C6F7828B-52E0-49F6-85E0-2284A7876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7935" y="2461431"/>
              <a:ext cx="270931" cy="660616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2" name="Oval 179">
              <a:extLst>
                <a:ext uri="{FF2B5EF4-FFF2-40B4-BE49-F238E27FC236}">
                  <a16:creationId xmlns:a16="http://schemas.microsoft.com/office/drawing/2014/main" id="{D399D8E1-1A77-4B18-9EE3-B648A23D9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256" y="2432370"/>
              <a:ext cx="270923" cy="660607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3" name="Oval 180">
              <a:extLst>
                <a:ext uri="{FF2B5EF4-FFF2-40B4-BE49-F238E27FC236}">
                  <a16:creationId xmlns:a16="http://schemas.microsoft.com/office/drawing/2014/main" id="{41D4317F-B6ED-4EB9-854A-E83D68523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697" y="1014344"/>
              <a:ext cx="258025" cy="673565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4" name="Oval 181">
              <a:extLst>
                <a:ext uri="{FF2B5EF4-FFF2-40B4-BE49-F238E27FC236}">
                  <a16:creationId xmlns:a16="http://schemas.microsoft.com/office/drawing/2014/main" id="{F97DC8F9-0DA3-4F63-AC7B-426275C49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62" y="979279"/>
              <a:ext cx="270923" cy="673565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5" name="Oval 192">
              <a:extLst>
                <a:ext uri="{FF2B5EF4-FFF2-40B4-BE49-F238E27FC236}">
                  <a16:creationId xmlns:a16="http://schemas.microsoft.com/office/drawing/2014/main" id="{C1832A2D-FDF1-4BA0-B076-D27483C559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768996" y="373014"/>
              <a:ext cx="272012" cy="670866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6" name="Oval 193">
              <a:extLst>
                <a:ext uri="{FF2B5EF4-FFF2-40B4-BE49-F238E27FC236}">
                  <a16:creationId xmlns:a16="http://schemas.microsoft.com/office/drawing/2014/main" id="{8E3253D0-D01C-406B-8FAB-F5A0D3D98F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274334" y="-99963"/>
              <a:ext cx="272021" cy="683771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7" name="Oval 190">
              <a:extLst>
                <a:ext uri="{FF2B5EF4-FFF2-40B4-BE49-F238E27FC236}">
                  <a16:creationId xmlns:a16="http://schemas.microsoft.com/office/drawing/2014/main" id="{62C11C0F-1D64-4BD5-95E7-9EA8DB5177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659415" y="395486"/>
              <a:ext cx="272012" cy="670866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8" name="Oval 191">
              <a:extLst>
                <a:ext uri="{FF2B5EF4-FFF2-40B4-BE49-F238E27FC236}">
                  <a16:creationId xmlns:a16="http://schemas.microsoft.com/office/drawing/2014/main" id="{8AB9E08D-19C5-4EC8-BAD7-B6498EE5F1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114279" y="-111403"/>
              <a:ext cx="259063" cy="657961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9" name="Oval 188">
              <a:extLst>
                <a:ext uri="{FF2B5EF4-FFF2-40B4-BE49-F238E27FC236}">
                  <a16:creationId xmlns:a16="http://schemas.microsoft.com/office/drawing/2014/main" id="{911FEB49-2DEC-493C-AF0E-C6881C4A28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368905" y="84361"/>
              <a:ext cx="259063" cy="670866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0" name="Oval 189">
              <a:extLst>
                <a:ext uri="{FF2B5EF4-FFF2-40B4-BE49-F238E27FC236}">
                  <a16:creationId xmlns:a16="http://schemas.microsoft.com/office/drawing/2014/main" id="{A38FBEFC-2CFB-4979-9691-92BDA659AE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883181" y="649549"/>
              <a:ext cx="272012" cy="657961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1" name="Oval 186">
              <a:extLst>
                <a:ext uri="{FF2B5EF4-FFF2-40B4-BE49-F238E27FC236}">
                  <a16:creationId xmlns:a16="http://schemas.microsoft.com/office/drawing/2014/main" id="{40B5E275-CFC5-4D60-8E58-F9B3C0D3C5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525965" y="616771"/>
              <a:ext cx="272012" cy="670866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2" name="Oval 187">
              <a:extLst>
                <a:ext uri="{FF2B5EF4-FFF2-40B4-BE49-F238E27FC236}">
                  <a16:creationId xmlns:a16="http://schemas.microsoft.com/office/drawing/2014/main" id="{CA5D8595-7CB7-4587-95BC-6CD2B9182C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30968" y="79040"/>
              <a:ext cx="259063" cy="670866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023" name="Gruppieren 1022"/>
          <p:cNvGrpSpPr>
            <a:grpSpLocks/>
          </p:cNvGrpSpPr>
          <p:nvPr/>
        </p:nvGrpSpPr>
        <p:grpSpPr bwMode="auto">
          <a:xfrm rot="-1134123">
            <a:off x="7304235" y="4734788"/>
            <a:ext cx="366713" cy="373063"/>
            <a:chOff x="-111731" y="105065"/>
            <a:chExt cx="2980189" cy="3031041"/>
          </a:xfrm>
        </p:grpSpPr>
        <p:sp>
          <p:nvSpPr>
            <p:cNvPr id="1024" name="Oval 176">
              <a:extLst>
                <a:ext uri="{FF2B5EF4-FFF2-40B4-BE49-F238E27FC236}">
                  <a16:creationId xmlns:a16="http://schemas.microsoft.com/office/drawing/2014/main" id="{56340472-32AC-4183-A706-13BDA9471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708" y="1668110"/>
              <a:ext cx="270922" cy="65780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5" name="Oval 177">
              <a:extLst>
                <a:ext uri="{FF2B5EF4-FFF2-40B4-BE49-F238E27FC236}">
                  <a16:creationId xmlns:a16="http://schemas.microsoft.com/office/drawing/2014/main" id="{E7BE2218-CAFB-4942-A543-B877057B2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252" y="1665102"/>
              <a:ext cx="270922" cy="67069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6" name="Oval 178">
              <a:extLst>
                <a:ext uri="{FF2B5EF4-FFF2-40B4-BE49-F238E27FC236}">
                  <a16:creationId xmlns:a16="http://schemas.microsoft.com/office/drawing/2014/main" id="{06EDF40E-DD4E-496B-8D52-F99CC1086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834" y="2406085"/>
              <a:ext cx="270930" cy="67069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7" name="Oval 179">
              <a:extLst>
                <a:ext uri="{FF2B5EF4-FFF2-40B4-BE49-F238E27FC236}">
                  <a16:creationId xmlns:a16="http://schemas.microsoft.com/office/drawing/2014/main" id="{8BF941F9-92A2-44D8-8061-BC014A5E1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456" y="2425740"/>
              <a:ext cx="258025" cy="67069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8" name="Oval 180">
              <a:extLst>
                <a:ext uri="{FF2B5EF4-FFF2-40B4-BE49-F238E27FC236}">
                  <a16:creationId xmlns:a16="http://schemas.microsoft.com/office/drawing/2014/main" id="{29857807-3801-4EF4-8228-099A69B84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2247" y="958023"/>
              <a:ext cx="270922" cy="67069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9" name="Oval 181">
              <a:extLst>
                <a:ext uri="{FF2B5EF4-FFF2-40B4-BE49-F238E27FC236}">
                  <a16:creationId xmlns:a16="http://schemas.microsoft.com/office/drawing/2014/main" id="{A5F6D710-9230-4B07-A51F-37F6C9F1F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699" y="967569"/>
              <a:ext cx="270922" cy="67069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0" name="Oval 192">
              <a:extLst>
                <a:ext uri="{FF2B5EF4-FFF2-40B4-BE49-F238E27FC236}">
                  <a16:creationId xmlns:a16="http://schemas.microsoft.com/office/drawing/2014/main" id="{76E07A4E-A748-4647-80F8-B3C9FD4E99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867034" y="358564"/>
              <a:ext cx="270863" cy="657959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1" name="Oval 193">
              <a:extLst>
                <a:ext uri="{FF2B5EF4-FFF2-40B4-BE49-F238E27FC236}">
                  <a16:creationId xmlns:a16="http://schemas.microsoft.com/office/drawing/2014/main" id="{0AC987E9-60C7-46C4-8744-6366EDE0DC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301806" y="-127678"/>
              <a:ext cx="270855" cy="67086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2" name="Oval 190">
              <a:extLst>
                <a:ext uri="{FF2B5EF4-FFF2-40B4-BE49-F238E27FC236}">
                  <a16:creationId xmlns:a16="http://schemas.microsoft.com/office/drawing/2014/main" id="{2E3F9781-2378-4F01-B2BC-0FFDEEBB8C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719901" y="336960"/>
              <a:ext cx="270863" cy="657967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3" name="Oval 191">
              <a:extLst>
                <a:ext uri="{FF2B5EF4-FFF2-40B4-BE49-F238E27FC236}">
                  <a16:creationId xmlns:a16="http://schemas.microsoft.com/office/drawing/2014/main" id="{9AFABFD7-1D06-421F-9D4D-85B1FEB962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217294" y="-119896"/>
              <a:ext cx="270855" cy="657967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4" name="Oval 188">
              <a:extLst>
                <a:ext uri="{FF2B5EF4-FFF2-40B4-BE49-F238E27FC236}">
                  <a16:creationId xmlns:a16="http://schemas.microsoft.com/office/drawing/2014/main" id="{43846C65-D5E5-400E-8C31-E378A1D209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477138" y="75915"/>
              <a:ext cx="257961" cy="657967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5" name="Oval 189">
              <a:extLst>
                <a:ext uri="{FF2B5EF4-FFF2-40B4-BE49-F238E27FC236}">
                  <a16:creationId xmlns:a16="http://schemas.microsoft.com/office/drawing/2014/main" id="{CFB8CF5D-F1D8-46DF-A071-13DB4AB962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921889" y="583341"/>
              <a:ext cx="270855" cy="657959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6" name="Oval 186">
              <a:extLst>
                <a:ext uri="{FF2B5EF4-FFF2-40B4-BE49-F238E27FC236}">
                  <a16:creationId xmlns:a16="http://schemas.microsoft.com/office/drawing/2014/main" id="{D9D2D30B-210B-45BE-A2F6-251F6C1857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634909" y="590818"/>
              <a:ext cx="257961" cy="670864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7" name="Oval 187">
              <a:extLst>
                <a:ext uri="{FF2B5EF4-FFF2-40B4-BE49-F238E27FC236}">
                  <a16:creationId xmlns:a16="http://schemas.microsoft.com/office/drawing/2014/main" id="{D4BB7305-9047-4534-90AA-6278D7BA0E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100344" y="62383"/>
              <a:ext cx="270863" cy="670864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038" name="Gruppieren 1037"/>
          <p:cNvGrpSpPr>
            <a:grpSpLocks/>
          </p:cNvGrpSpPr>
          <p:nvPr/>
        </p:nvGrpSpPr>
        <p:grpSpPr bwMode="auto">
          <a:xfrm>
            <a:off x="6189810" y="4918938"/>
            <a:ext cx="366713" cy="373063"/>
            <a:chOff x="-111731" y="105065"/>
            <a:chExt cx="2980189" cy="3031041"/>
          </a:xfrm>
        </p:grpSpPr>
        <p:sp>
          <p:nvSpPr>
            <p:cNvPr id="1039" name="Oval 176">
              <a:extLst>
                <a:ext uri="{FF2B5EF4-FFF2-40B4-BE49-F238E27FC236}">
                  <a16:creationId xmlns:a16="http://schemas.microsoft.com/office/drawing/2014/main" id="{DED0FA5A-5DDE-4583-8400-E60F9499F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717" y="1717323"/>
              <a:ext cx="270922" cy="657795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0" name="Oval 177">
              <a:extLst>
                <a:ext uri="{FF2B5EF4-FFF2-40B4-BE49-F238E27FC236}">
                  <a16:creationId xmlns:a16="http://schemas.microsoft.com/office/drawing/2014/main" id="{51896978-821F-4F19-8C9C-74E98B1C9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380" y="1730217"/>
              <a:ext cx="270930" cy="67069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1" name="Oval 178">
              <a:extLst>
                <a:ext uri="{FF2B5EF4-FFF2-40B4-BE49-F238E27FC236}">
                  <a16:creationId xmlns:a16="http://schemas.microsoft.com/office/drawing/2014/main" id="{DE38393F-8542-4844-BBB4-C59445BED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717" y="2439612"/>
              <a:ext cx="270922" cy="657795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2" name="Oval 179">
              <a:extLst>
                <a:ext uri="{FF2B5EF4-FFF2-40B4-BE49-F238E27FC236}">
                  <a16:creationId xmlns:a16="http://schemas.microsoft.com/office/drawing/2014/main" id="{3AE31893-6790-4BBC-839D-082D27132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285" y="2452506"/>
              <a:ext cx="270922" cy="67069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3" name="Oval 180">
              <a:extLst>
                <a:ext uri="{FF2B5EF4-FFF2-40B4-BE49-F238E27FC236}">
                  <a16:creationId xmlns:a16="http://schemas.microsoft.com/office/drawing/2014/main" id="{D9220B03-E9D5-4210-AF19-3E3F324D3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915" y="1020829"/>
              <a:ext cx="270922" cy="657795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4" name="Oval 181">
              <a:extLst>
                <a:ext uri="{FF2B5EF4-FFF2-40B4-BE49-F238E27FC236}">
                  <a16:creationId xmlns:a16="http://schemas.microsoft.com/office/drawing/2014/main" id="{F49EB94B-88E2-475A-BC2D-7184F6CA4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483" y="1020829"/>
              <a:ext cx="270922" cy="67069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5" name="Oval 192">
              <a:extLst>
                <a:ext uri="{FF2B5EF4-FFF2-40B4-BE49-F238E27FC236}">
                  <a16:creationId xmlns:a16="http://schemas.microsoft.com/office/drawing/2014/main" id="{72D22D33-5983-4A5B-A7DC-1A351EB63C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804293" y="221068"/>
              <a:ext cx="257961" cy="67086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6" name="Oval 193">
              <a:extLst>
                <a:ext uri="{FF2B5EF4-FFF2-40B4-BE49-F238E27FC236}">
                  <a16:creationId xmlns:a16="http://schemas.microsoft.com/office/drawing/2014/main" id="{796312C3-8A33-425A-8DD3-9EC67A9EC8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333397" y="-120732"/>
              <a:ext cx="270863" cy="67086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7" name="Oval 190">
              <a:extLst>
                <a:ext uri="{FF2B5EF4-FFF2-40B4-BE49-F238E27FC236}">
                  <a16:creationId xmlns:a16="http://schemas.microsoft.com/office/drawing/2014/main" id="{359FA6E9-53E3-4C2E-80A9-EF1A28413B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713825" y="330703"/>
              <a:ext cx="270855" cy="670864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8" name="Oval 191">
              <a:extLst>
                <a:ext uri="{FF2B5EF4-FFF2-40B4-BE49-F238E27FC236}">
                  <a16:creationId xmlns:a16="http://schemas.microsoft.com/office/drawing/2014/main" id="{BB38D465-548E-408F-8F40-E97BC4DEFC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158920" y="-140078"/>
              <a:ext cx="270855" cy="683769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9" name="Oval 188">
              <a:extLst>
                <a:ext uri="{FF2B5EF4-FFF2-40B4-BE49-F238E27FC236}">
                  <a16:creationId xmlns:a16="http://schemas.microsoft.com/office/drawing/2014/main" id="{1A3E8F02-607E-4871-B7E6-A1EA1382C4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2429850" y="104983"/>
              <a:ext cx="270855" cy="657967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0" name="Oval 189">
              <a:extLst>
                <a:ext uri="{FF2B5EF4-FFF2-40B4-BE49-F238E27FC236}">
                  <a16:creationId xmlns:a16="http://schemas.microsoft.com/office/drawing/2014/main" id="{FF16F0CC-E54C-41C4-8B42-3C5B7D100F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1174" flipH="1">
              <a:off x="1933150" y="575762"/>
              <a:ext cx="270863" cy="670864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1" name="Oval 186">
              <a:extLst>
                <a:ext uri="{FF2B5EF4-FFF2-40B4-BE49-F238E27FC236}">
                  <a16:creationId xmlns:a16="http://schemas.microsoft.com/office/drawing/2014/main" id="{2E6EEE92-EBAA-4C46-976F-B36E417D76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578517" y="472578"/>
              <a:ext cx="270863" cy="670864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2" name="Oval 187">
              <a:extLst>
                <a:ext uri="{FF2B5EF4-FFF2-40B4-BE49-F238E27FC236}">
                  <a16:creationId xmlns:a16="http://schemas.microsoft.com/office/drawing/2014/main" id="{36B90917-DA01-47A4-9168-CFEE31BC1A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58826">
              <a:off x="49570" y="-43344"/>
              <a:ext cx="270863" cy="670864"/>
            </a:xfrm>
            <a:prstGeom prst="ellipse">
              <a:avLst/>
            </a:prstGeom>
            <a:solidFill>
              <a:srgbClr val="00B0AC"/>
            </a:solidFill>
            <a:ln w="19050">
              <a:solidFill>
                <a:srgbClr val="FFFFFF">
                  <a:lumMod val="65000"/>
                </a:srgbClr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1434" tIns="45717" rIns="91434" bIns="45717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8679" name="Gruppieren 1052"/>
          <p:cNvGrpSpPr>
            <a:grpSpLocks/>
          </p:cNvGrpSpPr>
          <p:nvPr/>
        </p:nvGrpSpPr>
        <p:grpSpPr bwMode="auto">
          <a:xfrm>
            <a:off x="4276873" y="2080488"/>
            <a:ext cx="4592637" cy="2665413"/>
            <a:chOff x="2067999" y="1281425"/>
            <a:chExt cx="3735626" cy="2168368"/>
          </a:xfrm>
        </p:grpSpPr>
        <p:sp>
          <p:nvSpPr>
            <p:cNvPr id="1054" name="Oval 9">
              <a:extLst>
                <a:ext uri="{FF2B5EF4-FFF2-40B4-BE49-F238E27FC236}">
                  <a16:creationId xmlns:a16="http://schemas.microsoft.com/office/drawing/2014/main" id="{B7A8A102-8CB5-43D1-A890-32E7575829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V="1">
              <a:off x="2889243" y="1281425"/>
              <a:ext cx="1849090" cy="1823547"/>
            </a:xfrm>
            <a:prstGeom prst="ellipse">
              <a:avLst/>
            </a:prstGeom>
            <a:solidFill>
              <a:srgbClr val="E5B9D3"/>
            </a:solidFill>
            <a:ln w="19050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55" name="Oval 10">
              <a:extLst>
                <a:ext uri="{FF2B5EF4-FFF2-40B4-BE49-F238E27FC236}">
                  <a16:creationId xmlns:a16="http://schemas.microsoft.com/office/drawing/2014/main" id="{D58A3670-764E-4DB1-B907-0C67058F3C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2940893" y="1331792"/>
              <a:ext cx="1745789" cy="1722813"/>
            </a:xfrm>
            <a:prstGeom prst="ellipse">
              <a:avLst/>
            </a:prstGeom>
            <a:solidFill>
              <a:srgbClr val="E1E2EB"/>
            </a:solidFill>
            <a:ln w="19050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56" name="Oval 33">
              <a:extLst>
                <a:ext uri="{FF2B5EF4-FFF2-40B4-BE49-F238E27FC236}">
                  <a16:creationId xmlns:a16="http://schemas.microsoft.com/office/drawing/2014/main" id="{542E994B-AFB2-4073-BA57-22EDCA1ADC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348371" y="2523813"/>
              <a:ext cx="103301" cy="103317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57" name="Oval 34">
              <a:extLst>
                <a:ext uri="{FF2B5EF4-FFF2-40B4-BE49-F238E27FC236}">
                  <a16:creationId xmlns:a16="http://schemas.microsoft.com/office/drawing/2014/main" id="{3FE73785-0909-44F0-B9E5-91EF9FC540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152099" y="2698161"/>
              <a:ext cx="100719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58" name="Oval 36">
              <a:extLst>
                <a:ext uri="{FF2B5EF4-FFF2-40B4-BE49-F238E27FC236}">
                  <a16:creationId xmlns:a16="http://schemas.microsoft.com/office/drawing/2014/main" id="{D50B77DF-43AB-4D36-B785-EB5B616614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155972" y="2583220"/>
              <a:ext cx="67146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59" name="Oval 37">
              <a:extLst>
                <a:ext uri="{FF2B5EF4-FFF2-40B4-BE49-F238E27FC236}">
                  <a16:creationId xmlns:a16="http://schemas.microsoft.com/office/drawing/2014/main" id="{6E6798C0-04DC-4DD6-ACA1-2C22C692C7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192128" y="2415330"/>
              <a:ext cx="127836" cy="12268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0" name="Oval 33">
              <a:extLst>
                <a:ext uri="{FF2B5EF4-FFF2-40B4-BE49-F238E27FC236}">
                  <a16:creationId xmlns:a16="http://schemas.microsoft.com/office/drawing/2014/main" id="{BC26AE73-D836-43AD-AA2C-D5670399E5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175903" y="2523813"/>
              <a:ext cx="102009" cy="103317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1" name="Oval 34">
              <a:extLst>
                <a:ext uri="{FF2B5EF4-FFF2-40B4-BE49-F238E27FC236}">
                  <a16:creationId xmlns:a16="http://schemas.microsoft.com/office/drawing/2014/main" id="{F393DA09-0AB5-4BA5-950E-D132ABAD45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373466" y="2698161"/>
              <a:ext cx="102010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2" name="Oval 37">
              <a:extLst>
                <a:ext uri="{FF2B5EF4-FFF2-40B4-BE49-F238E27FC236}">
                  <a16:creationId xmlns:a16="http://schemas.microsoft.com/office/drawing/2014/main" id="{989703F0-E72D-4127-8FAD-69EEF2C2C8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467729" y="2538020"/>
              <a:ext cx="126544" cy="121398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3" name="Oval 33">
              <a:extLst>
                <a:ext uri="{FF2B5EF4-FFF2-40B4-BE49-F238E27FC236}">
                  <a16:creationId xmlns:a16="http://schemas.microsoft.com/office/drawing/2014/main" id="{75191B3B-9053-45D5-B48E-66B3028F09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258544" y="2300390"/>
              <a:ext cx="102009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4" name="Oval 34">
              <a:extLst>
                <a:ext uri="{FF2B5EF4-FFF2-40B4-BE49-F238E27FC236}">
                  <a16:creationId xmlns:a16="http://schemas.microsoft.com/office/drawing/2014/main" id="{B47DF7BB-24DA-4B31-9F66-2FF82C16FE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577486" y="2383044"/>
              <a:ext cx="103301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5" name="Oval 36">
              <a:extLst>
                <a:ext uri="{FF2B5EF4-FFF2-40B4-BE49-F238E27FC236}">
                  <a16:creationId xmlns:a16="http://schemas.microsoft.com/office/drawing/2014/main" id="{247C669F-38AF-4393-92D9-E74095E7A2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449651" y="2337842"/>
              <a:ext cx="67146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6" name="Oval 37">
              <a:extLst>
                <a:ext uri="{FF2B5EF4-FFF2-40B4-BE49-F238E27FC236}">
                  <a16:creationId xmlns:a16="http://schemas.microsoft.com/office/drawing/2014/main" id="{94DE0560-33B3-473E-8B18-1B62A7FD90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760846" y="2321054"/>
              <a:ext cx="126544" cy="12268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7" name="Oval 33">
              <a:extLst>
                <a:ext uri="{FF2B5EF4-FFF2-40B4-BE49-F238E27FC236}">
                  <a16:creationId xmlns:a16="http://schemas.microsoft.com/office/drawing/2014/main" id="{6D0C7CE8-A081-4C8A-805C-0BE340DEC9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233448" y="2226776"/>
              <a:ext cx="102010" cy="102026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8" name="Oval 34">
              <a:extLst>
                <a:ext uri="{FF2B5EF4-FFF2-40B4-BE49-F238E27FC236}">
                  <a16:creationId xmlns:a16="http://schemas.microsoft.com/office/drawing/2014/main" id="{3044A91E-BA7A-4067-95D0-81FB1A390F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3852526" y="2602593"/>
              <a:ext cx="102009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69" name="Oval 36">
              <a:extLst>
                <a:ext uri="{FF2B5EF4-FFF2-40B4-BE49-F238E27FC236}">
                  <a16:creationId xmlns:a16="http://schemas.microsoft.com/office/drawing/2014/main" id="{54206E32-E92B-4E31-AE4F-181850DE79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3981652" y="2414039"/>
              <a:ext cx="65854" cy="71030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70" name="Oval 37">
              <a:extLst>
                <a:ext uri="{FF2B5EF4-FFF2-40B4-BE49-F238E27FC236}">
                  <a16:creationId xmlns:a16="http://schemas.microsoft.com/office/drawing/2014/main" id="{ACB58B11-04C0-40CE-8D6B-90AD2816E8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022973" y="2213862"/>
              <a:ext cx="126544" cy="12268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71" name="Oval 32">
              <a:extLst>
                <a:ext uri="{FF2B5EF4-FFF2-40B4-BE49-F238E27FC236}">
                  <a16:creationId xmlns:a16="http://schemas.microsoft.com/office/drawing/2014/main" id="{121E11F5-0BD2-4657-9781-41A1D2035D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785942" y="2729156"/>
              <a:ext cx="102009" cy="100734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72" name="Oval 33">
              <a:extLst>
                <a:ext uri="{FF2B5EF4-FFF2-40B4-BE49-F238E27FC236}">
                  <a16:creationId xmlns:a16="http://schemas.microsoft.com/office/drawing/2014/main" id="{7005E60A-6C17-41C2-81A9-B9B2900E15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174612" y="2523813"/>
              <a:ext cx="103301" cy="103317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73" name="Oval 34">
              <a:extLst>
                <a:ext uri="{FF2B5EF4-FFF2-40B4-BE49-F238E27FC236}">
                  <a16:creationId xmlns:a16="http://schemas.microsoft.com/office/drawing/2014/main" id="{2A05ECF3-E418-4F7C-BAE8-8BC1682CA5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372176" y="2698161"/>
              <a:ext cx="103301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74" name="Oval 35">
              <a:extLst>
                <a:ext uri="{FF2B5EF4-FFF2-40B4-BE49-F238E27FC236}">
                  <a16:creationId xmlns:a16="http://schemas.microsoft.com/office/drawing/2014/main" id="{A20B8F99-AF05-4098-8736-A831E3C091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974466" y="2797603"/>
              <a:ext cx="102009" cy="100734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75" name="Oval 36">
              <a:extLst>
                <a:ext uri="{FF2B5EF4-FFF2-40B4-BE49-F238E27FC236}">
                  <a16:creationId xmlns:a16="http://schemas.microsoft.com/office/drawing/2014/main" id="{B3CC328F-F1CE-43AA-8F72-EB7576D670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268874" y="2632296"/>
              <a:ext cx="67146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76" name="Oval 37">
              <a:extLst>
                <a:ext uri="{FF2B5EF4-FFF2-40B4-BE49-F238E27FC236}">
                  <a16:creationId xmlns:a16="http://schemas.microsoft.com/office/drawing/2014/main" id="{AB013B66-1F0E-4F25-80B9-01B2E23BA6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306321" y="2415330"/>
              <a:ext cx="126544" cy="12268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28719" name="Group 38"/>
            <p:cNvGrpSpPr>
              <a:grpSpLocks/>
            </p:cNvGrpSpPr>
            <p:nvPr/>
          </p:nvGrpSpPr>
          <p:grpSpPr bwMode="auto">
            <a:xfrm rot="10800000" flipH="1" flipV="1">
              <a:off x="2997884" y="2623343"/>
              <a:ext cx="164572" cy="147335"/>
              <a:chOff x="1430" y="2925"/>
              <a:chExt cx="293" cy="263"/>
            </a:xfrm>
          </p:grpSpPr>
          <p:sp>
            <p:nvSpPr>
              <p:cNvPr id="1142" name="Freeform 39">
                <a:extLst>
                  <a:ext uri="{FF2B5EF4-FFF2-40B4-BE49-F238E27FC236}">
                    <a16:creationId xmlns:a16="http://schemas.microsoft.com/office/drawing/2014/main" id="{3DC6F1BD-BEAA-4520-8DE6-62DDC17D5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929"/>
                <a:ext cx="205" cy="258"/>
              </a:xfrm>
              <a:custGeom>
                <a:avLst/>
                <a:gdLst>
                  <a:gd name="T0" fmla="*/ 0 w 203"/>
                  <a:gd name="T1" fmla="*/ 4 h 259"/>
                  <a:gd name="T2" fmla="*/ 21 w 203"/>
                  <a:gd name="T3" fmla="*/ 37 h 259"/>
                  <a:gd name="T4" fmla="*/ 57 w 203"/>
                  <a:gd name="T5" fmla="*/ 83 h 259"/>
                  <a:gd name="T6" fmla="*/ 124 w 203"/>
                  <a:gd name="T7" fmla="*/ 75 h 259"/>
                  <a:gd name="T8" fmla="*/ 156 w 203"/>
                  <a:gd name="T9" fmla="*/ 62 h 259"/>
                  <a:gd name="T10" fmla="*/ 182 w 203"/>
                  <a:gd name="T11" fmla="*/ 79 h 259"/>
                  <a:gd name="T12" fmla="*/ 203 w 203"/>
                  <a:gd name="T13" fmla="*/ 105 h 259"/>
                  <a:gd name="T14" fmla="*/ 191 w 203"/>
                  <a:gd name="T15" fmla="*/ 142 h 259"/>
                  <a:gd name="T16" fmla="*/ 153 w 203"/>
                  <a:gd name="T17" fmla="*/ 184 h 259"/>
                  <a:gd name="T18" fmla="*/ 141 w 203"/>
                  <a:gd name="T19" fmla="*/ 218 h 259"/>
                  <a:gd name="T20" fmla="*/ 174 w 203"/>
                  <a:gd name="T21" fmla="*/ 259 h 2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3" h="259">
                    <a:moveTo>
                      <a:pt x="0" y="4"/>
                    </a:moveTo>
                    <a:cubicBezTo>
                      <a:pt x="5" y="0"/>
                      <a:pt x="14" y="23"/>
                      <a:pt x="21" y="37"/>
                    </a:cubicBezTo>
                    <a:cubicBezTo>
                      <a:pt x="31" y="50"/>
                      <a:pt x="40" y="77"/>
                      <a:pt x="57" y="83"/>
                    </a:cubicBezTo>
                    <a:cubicBezTo>
                      <a:pt x="80" y="100"/>
                      <a:pt x="98" y="82"/>
                      <a:pt x="124" y="75"/>
                    </a:cubicBezTo>
                    <a:cubicBezTo>
                      <a:pt x="142" y="71"/>
                      <a:pt x="146" y="61"/>
                      <a:pt x="156" y="62"/>
                    </a:cubicBezTo>
                    <a:cubicBezTo>
                      <a:pt x="166" y="67"/>
                      <a:pt x="174" y="73"/>
                      <a:pt x="182" y="79"/>
                    </a:cubicBezTo>
                    <a:cubicBezTo>
                      <a:pt x="187" y="88"/>
                      <a:pt x="196" y="96"/>
                      <a:pt x="203" y="105"/>
                    </a:cubicBezTo>
                    <a:cubicBezTo>
                      <a:pt x="202" y="119"/>
                      <a:pt x="203" y="133"/>
                      <a:pt x="191" y="142"/>
                    </a:cubicBezTo>
                    <a:cubicBezTo>
                      <a:pt x="181" y="155"/>
                      <a:pt x="161" y="167"/>
                      <a:pt x="153" y="184"/>
                    </a:cubicBezTo>
                    <a:cubicBezTo>
                      <a:pt x="144" y="210"/>
                      <a:pt x="138" y="194"/>
                      <a:pt x="141" y="218"/>
                    </a:cubicBezTo>
                    <a:cubicBezTo>
                      <a:pt x="153" y="234"/>
                      <a:pt x="174" y="256"/>
                      <a:pt x="174" y="259"/>
                    </a:cubicBezTo>
                  </a:path>
                </a:pathLst>
              </a:custGeom>
              <a:solidFill>
                <a:srgbClr val="C8CADA"/>
              </a:solidFill>
              <a:ln w="19050" cap="flat" cmpd="sng">
                <a:solidFill>
                  <a:srgbClr val="947DD5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43" name="Oval 40">
                <a:extLst>
                  <a:ext uri="{FF2B5EF4-FFF2-40B4-BE49-F238E27FC236}">
                    <a16:creationId xmlns:a16="http://schemas.microsoft.com/office/drawing/2014/main" id="{EC9AABF1-7E80-4236-9347-C85F57BA4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" y="2925"/>
                <a:ext cx="156" cy="157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41">
                <a:extLst>
                  <a:ext uri="{FF2B5EF4-FFF2-40B4-BE49-F238E27FC236}">
                    <a16:creationId xmlns:a16="http://schemas.microsoft.com/office/drawing/2014/main" id="{F0338F96-C844-41EC-BC6D-A562A1FB0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3" y="2999"/>
                <a:ext cx="90" cy="83"/>
              </a:xfrm>
              <a:custGeom>
                <a:avLst/>
                <a:gdLst>
                  <a:gd name="T0" fmla="*/ 47 w 89"/>
                  <a:gd name="T1" fmla="*/ 10 h 83"/>
                  <a:gd name="T2" fmla="*/ 29 w 89"/>
                  <a:gd name="T3" fmla="*/ 7 h 83"/>
                  <a:gd name="T4" fmla="*/ 32 w 89"/>
                  <a:gd name="T5" fmla="*/ 3 h 83"/>
                  <a:gd name="T6" fmla="*/ 25 w 89"/>
                  <a:gd name="T7" fmla="*/ 4 h 83"/>
                  <a:gd name="T8" fmla="*/ 11 w 89"/>
                  <a:gd name="T9" fmla="*/ 12 h 83"/>
                  <a:gd name="T10" fmla="*/ 29 w 89"/>
                  <a:gd name="T11" fmla="*/ 64 h 83"/>
                  <a:gd name="T12" fmla="*/ 46 w 89"/>
                  <a:gd name="T13" fmla="*/ 76 h 83"/>
                  <a:gd name="T14" fmla="*/ 83 w 89"/>
                  <a:gd name="T15" fmla="*/ 64 h 83"/>
                  <a:gd name="T16" fmla="*/ 89 w 89"/>
                  <a:gd name="T17" fmla="*/ 54 h 83"/>
                  <a:gd name="T18" fmla="*/ 62 w 89"/>
                  <a:gd name="T19" fmla="*/ 22 h 83"/>
                  <a:gd name="T20" fmla="*/ 47 w 89"/>
                  <a:gd name="T21" fmla="*/ 6 h 83"/>
                  <a:gd name="T22" fmla="*/ 38 w 89"/>
                  <a:gd name="T23" fmla="*/ 0 h 8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9" h="83">
                    <a:moveTo>
                      <a:pt x="47" y="10"/>
                    </a:moveTo>
                    <a:cubicBezTo>
                      <a:pt x="41" y="9"/>
                      <a:pt x="35" y="10"/>
                      <a:pt x="29" y="7"/>
                    </a:cubicBezTo>
                    <a:cubicBezTo>
                      <a:pt x="27" y="6"/>
                      <a:pt x="33" y="4"/>
                      <a:pt x="32" y="3"/>
                    </a:cubicBezTo>
                    <a:cubicBezTo>
                      <a:pt x="30" y="2"/>
                      <a:pt x="27" y="4"/>
                      <a:pt x="25" y="4"/>
                    </a:cubicBezTo>
                    <a:cubicBezTo>
                      <a:pt x="20" y="7"/>
                      <a:pt x="16" y="9"/>
                      <a:pt x="11" y="12"/>
                    </a:cubicBezTo>
                    <a:cubicBezTo>
                      <a:pt x="0" y="26"/>
                      <a:pt x="10" y="61"/>
                      <a:pt x="29" y="64"/>
                    </a:cubicBezTo>
                    <a:cubicBezTo>
                      <a:pt x="36" y="68"/>
                      <a:pt x="37" y="74"/>
                      <a:pt x="46" y="76"/>
                    </a:cubicBezTo>
                    <a:cubicBezTo>
                      <a:pt x="61" y="83"/>
                      <a:pt x="71" y="69"/>
                      <a:pt x="83" y="64"/>
                    </a:cubicBezTo>
                    <a:cubicBezTo>
                      <a:pt x="84" y="62"/>
                      <a:pt x="89" y="56"/>
                      <a:pt x="89" y="54"/>
                    </a:cubicBezTo>
                    <a:cubicBezTo>
                      <a:pt x="87" y="44"/>
                      <a:pt x="70" y="26"/>
                      <a:pt x="62" y="22"/>
                    </a:cubicBezTo>
                    <a:cubicBezTo>
                      <a:pt x="58" y="14"/>
                      <a:pt x="56" y="7"/>
                      <a:pt x="47" y="6"/>
                    </a:cubicBezTo>
                    <a:cubicBezTo>
                      <a:pt x="44" y="4"/>
                      <a:pt x="38" y="0"/>
                      <a:pt x="38" y="0"/>
                    </a:cubicBezTo>
                  </a:path>
                </a:pathLst>
              </a:custGeom>
              <a:solidFill>
                <a:srgbClr val="C8CA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42">
                <a:extLst>
                  <a:ext uri="{FF2B5EF4-FFF2-40B4-BE49-F238E27FC236}">
                    <a16:creationId xmlns:a16="http://schemas.microsoft.com/office/drawing/2014/main" id="{43FE5150-01FE-443E-AAD6-59149903C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" y="3015"/>
                <a:ext cx="78" cy="108"/>
              </a:xfrm>
              <a:custGeom>
                <a:avLst/>
                <a:gdLst>
                  <a:gd name="T0" fmla="*/ 0 w 77"/>
                  <a:gd name="T1" fmla="*/ 0 h 108"/>
                  <a:gd name="T2" fmla="*/ 29 w 77"/>
                  <a:gd name="T3" fmla="*/ 42 h 108"/>
                  <a:gd name="T4" fmla="*/ 50 w 77"/>
                  <a:gd name="T5" fmla="*/ 72 h 108"/>
                  <a:gd name="T6" fmla="*/ 77 w 77"/>
                  <a:gd name="T7" fmla="*/ 108 h 1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08">
                    <a:moveTo>
                      <a:pt x="0" y="0"/>
                    </a:moveTo>
                    <a:cubicBezTo>
                      <a:pt x="5" y="7"/>
                      <a:pt x="19" y="28"/>
                      <a:pt x="29" y="42"/>
                    </a:cubicBezTo>
                    <a:cubicBezTo>
                      <a:pt x="37" y="54"/>
                      <a:pt x="42" y="61"/>
                      <a:pt x="50" y="72"/>
                    </a:cubicBezTo>
                    <a:cubicBezTo>
                      <a:pt x="58" y="83"/>
                      <a:pt x="72" y="101"/>
                      <a:pt x="77" y="108"/>
                    </a:cubicBezTo>
                  </a:path>
                </a:pathLst>
              </a:custGeom>
              <a:noFill/>
              <a:ln w="19050" cmpd="sng">
                <a:solidFill>
                  <a:srgbClr val="C8CAD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720" name="Group 43"/>
            <p:cNvGrpSpPr>
              <a:grpSpLocks/>
            </p:cNvGrpSpPr>
            <p:nvPr/>
          </p:nvGrpSpPr>
          <p:grpSpPr bwMode="auto">
            <a:xfrm rot="9623471" flipH="1" flipV="1">
              <a:off x="3160465" y="2783287"/>
              <a:ext cx="173862" cy="174545"/>
              <a:chOff x="1430" y="2925"/>
              <a:chExt cx="293" cy="263"/>
            </a:xfrm>
          </p:grpSpPr>
          <p:sp>
            <p:nvSpPr>
              <p:cNvPr id="1138" name="Freeform 44">
                <a:extLst>
                  <a:ext uri="{FF2B5EF4-FFF2-40B4-BE49-F238E27FC236}">
                    <a16:creationId xmlns:a16="http://schemas.microsoft.com/office/drawing/2014/main" id="{F3E04DAF-64C1-4E42-90A4-636EC12D9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9" y="2931"/>
                <a:ext cx="207" cy="253"/>
              </a:xfrm>
              <a:custGeom>
                <a:avLst/>
                <a:gdLst>
                  <a:gd name="T0" fmla="*/ 0 w 203"/>
                  <a:gd name="T1" fmla="*/ 4 h 259"/>
                  <a:gd name="T2" fmla="*/ 21 w 203"/>
                  <a:gd name="T3" fmla="*/ 37 h 259"/>
                  <a:gd name="T4" fmla="*/ 57 w 203"/>
                  <a:gd name="T5" fmla="*/ 83 h 259"/>
                  <a:gd name="T6" fmla="*/ 124 w 203"/>
                  <a:gd name="T7" fmla="*/ 75 h 259"/>
                  <a:gd name="T8" fmla="*/ 156 w 203"/>
                  <a:gd name="T9" fmla="*/ 62 h 259"/>
                  <a:gd name="T10" fmla="*/ 182 w 203"/>
                  <a:gd name="T11" fmla="*/ 79 h 259"/>
                  <a:gd name="T12" fmla="*/ 203 w 203"/>
                  <a:gd name="T13" fmla="*/ 105 h 259"/>
                  <a:gd name="T14" fmla="*/ 191 w 203"/>
                  <a:gd name="T15" fmla="*/ 142 h 259"/>
                  <a:gd name="T16" fmla="*/ 153 w 203"/>
                  <a:gd name="T17" fmla="*/ 184 h 259"/>
                  <a:gd name="T18" fmla="*/ 141 w 203"/>
                  <a:gd name="T19" fmla="*/ 218 h 259"/>
                  <a:gd name="T20" fmla="*/ 174 w 203"/>
                  <a:gd name="T21" fmla="*/ 259 h 2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3" h="259">
                    <a:moveTo>
                      <a:pt x="0" y="4"/>
                    </a:moveTo>
                    <a:cubicBezTo>
                      <a:pt x="5" y="0"/>
                      <a:pt x="14" y="23"/>
                      <a:pt x="21" y="37"/>
                    </a:cubicBezTo>
                    <a:cubicBezTo>
                      <a:pt x="31" y="50"/>
                      <a:pt x="40" y="77"/>
                      <a:pt x="57" y="83"/>
                    </a:cubicBezTo>
                    <a:cubicBezTo>
                      <a:pt x="80" y="100"/>
                      <a:pt x="98" y="82"/>
                      <a:pt x="124" y="75"/>
                    </a:cubicBezTo>
                    <a:cubicBezTo>
                      <a:pt x="142" y="71"/>
                      <a:pt x="146" y="61"/>
                      <a:pt x="156" y="62"/>
                    </a:cubicBezTo>
                    <a:cubicBezTo>
                      <a:pt x="166" y="67"/>
                      <a:pt x="174" y="73"/>
                      <a:pt x="182" y="79"/>
                    </a:cubicBezTo>
                    <a:cubicBezTo>
                      <a:pt x="187" y="88"/>
                      <a:pt x="196" y="96"/>
                      <a:pt x="203" y="105"/>
                    </a:cubicBezTo>
                    <a:cubicBezTo>
                      <a:pt x="202" y="119"/>
                      <a:pt x="203" y="133"/>
                      <a:pt x="191" y="142"/>
                    </a:cubicBezTo>
                    <a:cubicBezTo>
                      <a:pt x="181" y="155"/>
                      <a:pt x="161" y="167"/>
                      <a:pt x="153" y="184"/>
                    </a:cubicBezTo>
                    <a:cubicBezTo>
                      <a:pt x="144" y="210"/>
                      <a:pt x="138" y="194"/>
                      <a:pt x="141" y="218"/>
                    </a:cubicBezTo>
                    <a:cubicBezTo>
                      <a:pt x="153" y="234"/>
                      <a:pt x="174" y="256"/>
                      <a:pt x="174" y="259"/>
                    </a:cubicBezTo>
                  </a:path>
                </a:pathLst>
              </a:custGeom>
              <a:solidFill>
                <a:srgbClr val="C8CADA"/>
              </a:solidFill>
              <a:ln w="19050" cap="flat" cmpd="sng">
                <a:solidFill>
                  <a:srgbClr val="947DD5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9" name="Oval 45">
                <a:extLst>
                  <a:ext uri="{FF2B5EF4-FFF2-40B4-BE49-F238E27FC236}">
                    <a16:creationId xmlns:a16="http://schemas.microsoft.com/office/drawing/2014/main" id="{286CA41B-E835-4208-83C6-2D6B9176B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" y="2933"/>
                <a:ext cx="152" cy="156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46">
                <a:extLst>
                  <a:ext uri="{FF2B5EF4-FFF2-40B4-BE49-F238E27FC236}">
                    <a16:creationId xmlns:a16="http://schemas.microsoft.com/office/drawing/2014/main" id="{5A5C0B25-9025-4B92-9CB9-3DF4CE08F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2996"/>
                <a:ext cx="89" cy="88"/>
              </a:xfrm>
              <a:custGeom>
                <a:avLst/>
                <a:gdLst>
                  <a:gd name="T0" fmla="*/ 47 w 89"/>
                  <a:gd name="T1" fmla="*/ 10 h 83"/>
                  <a:gd name="T2" fmla="*/ 29 w 89"/>
                  <a:gd name="T3" fmla="*/ 7 h 83"/>
                  <a:gd name="T4" fmla="*/ 32 w 89"/>
                  <a:gd name="T5" fmla="*/ 3 h 83"/>
                  <a:gd name="T6" fmla="*/ 25 w 89"/>
                  <a:gd name="T7" fmla="*/ 4 h 83"/>
                  <a:gd name="T8" fmla="*/ 11 w 89"/>
                  <a:gd name="T9" fmla="*/ 12 h 83"/>
                  <a:gd name="T10" fmla="*/ 29 w 89"/>
                  <a:gd name="T11" fmla="*/ 64 h 83"/>
                  <a:gd name="T12" fmla="*/ 46 w 89"/>
                  <a:gd name="T13" fmla="*/ 76 h 83"/>
                  <a:gd name="T14" fmla="*/ 83 w 89"/>
                  <a:gd name="T15" fmla="*/ 64 h 83"/>
                  <a:gd name="T16" fmla="*/ 89 w 89"/>
                  <a:gd name="T17" fmla="*/ 54 h 83"/>
                  <a:gd name="T18" fmla="*/ 62 w 89"/>
                  <a:gd name="T19" fmla="*/ 22 h 83"/>
                  <a:gd name="T20" fmla="*/ 47 w 89"/>
                  <a:gd name="T21" fmla="*/ 6 h 83"/>
                  <a:gd name="T22" fmla="*/ 38 w 89"/>
                  <a:gd name="T23" fmla="*/ 0 h 8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9" h="83">
                    <a:moveTo>
                      <a:pt x="47" y="10"/>
                    </a:moveTo>
                    <a:cubicBezTo>
                      <a:pt x="41" y="9"/>
                      <a:pt x="35" y="10"/>
                      <a:pt x="29" y="7"/>
                    </a:cubicBezTo>
                    <a:cubicBezTo>
                      <a:pt x="27" y="6"/>
                      <a:pt x="33" y="4"/>
                      <a:pt x="32" y="3"/>
                    </a:cubicBezTo>
                    <a:cubicBezTo>
                      <a:pt x="30" y="2"/>
                      <a:pt x="27" y="4"/>
                      <a:pt x="25" y="4"/>
                    </a:cubicBezTo>
                    <a:cubicBezTo>
                      <a:pt x="20" y="7"/>
                      <a:pt x="16" y="9"/>
                      <a:pt x="11" y="12"/>
                    </a:cubicBezTo>
                    <a:cubicBezTo>
                      <a:pt x="0" y="26"/>
                      <a:pt x="10" y="61"/>
                      <a:pt x="29" y="64"/>
                    </a:cubicBezTo>
                    <a:cubicBezTo>
                      <a:pt x="36" y="68"/>
                      <a:pt x="37" y="74"/>
                      <a:pt x="46" y="76"/>
                    </a:cubicBezTo>
                    <a:cubicBezTo>
                      <a:pt x="61" y="83"/>
                      <a:pt x="71" y="69"/>
                      <a:pt x="83" y="64"/>
                    </a:cubicBezTo>
                    <a:cubicBezTo>
                      <a:pt x="84" y="62"/>
                      <a:pt x="89" y="56"/>
                      <a:pt x="89" y="54"/>
                    </a:cubicBezTo>
                    <a:cubicBezTo>
                      <a:pt x="87" y="44"/>
                      <a:pt x="70" y="26"/>
                      <a:pt x="62" y="22"/>
                    </a:cubicBezTo>
                    <a:cubicBezTo>
                      <a:pt x="58" y="14"/>
                      <a:pt x="56" y="7"/>
                      <a:pt x="47" y="6"/>
                    </a:cubicBezTo>
                    <a:cubicBezTo>
                      <a:pt x="44" y="4"/>
                      <a:pt x="38" y="0"/>
                      <a:pt x="38" y="0"/>
                    </a:cubicBezTo>
                  </a:path>
                </a:pathLst>
              </a:custGeom>
              <a:solidFill>
                <a:srgbClr val="C8CA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47">
                <a:extLst>
                  <a:ext uri="{FF2B5EF4-FFF2-40B4-BE49-F238E27FC236}">
                    <a16:creationId xmlns:a16="http://schemas.microsoft.com/office/drawing/2014/main" id="{59C3E0FC-CA22-417D-9055-1F1C2C16B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" y="3021"/>
                <a:ext cx="78" cy="107"/>
              </a:xfrm>
              <a:custGeom>
                <a:avLst/>
                <a:gdLst>
                  <a:gd name="T0" fmla="*/ 0 w 77"/>
                  <a:gd name="T1" fmla="*/ 0 h 108"/>
                  <a:gd name="T2" fmla="*/ 29 w 77"/>
                  <a:gd name="T3" fmla="*/ 42 h 108"/>
                  <a:gd name="T4" fmla="*/ 50 w 77"/>
                  <a:gd name="T5" fmla="*/ 72 h 108"/>
                  <a:gd name="T6" fmla="*/ 77 w 77"/>
                  <a:gd name="T7" fmla="*/ 108 h 1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08">
                    <a:moveTo>
                      <a:pt x="0" y="0"/>
                    </a:moveTo>
                    <a:cubicBezTo>
                      <a:pt x="5" y="7"/>
                      <a:pt x="19" y="28"/>
                      <a:pt x="29" y="42"/>
                    </a:cubicBezTo>
                    <a:cubicBezTo>
                      <a:pt x="37" y="54"/>
                      <a:pt x="42" y="61"/>
                      <a:pt x="50" y="72"/>
                    </a:cubicBezTo>
                    <a:cubicBezTo>
                      <a:pt x="58" y="83"/>
                      <a:pt x="72" y="101"/>
                      <a:pt x="77" y="108"/>
                    </a:cubicBezTo>
                  </a:path>
                </a:pathLst>
              </a:custGeom>
              <a:noFill/>
              <a:ln w="19050" cmpd="sng">
                <a:solidFill>
                  <a:srgbClr val="C8CAD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9" name="Oval 48">
              <a:extLst>
                <a:ext uri="{FF2B5EF4-FFF2-40B4-BE49-F238E27FC236}">
                  <a16:creationId xmlns:a16="http://schemas.microsoft.com/office/drawing/2014/main" id="{CF0F955F-8B5A-4AE1-9CB6-C5571D315E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076476" y="2982283"/>
              <a:ext cx="65855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0" name="Oval 50">
              <a:extLst>
                <a:ext uri="{FF2B5EF4-FFF2-40B4-BE49-F238E27FC236}">
                  <a16:creationId xmlns:a16="http://schemas.microsoft.com/office/drawing/2014/main" id="{56714732-4C4E-45EB-9CF7-D0B92D30AE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238446" y="3356808"/>
              <a:ext cx="67146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1" name="Oval 51">
              <a:extLst>
                <a:ext uri="{FF2B5EF4-FFF2-40B4-BE49-F238E27FC236}">
                  <a16:creationId xmlns:a16="http://schemas.microsoft.com/office/drawing/2014/main" id="{3DDC3817-F45A-43A4-B189-2F3F97E273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869873" y="2952579"/>
              <a:ext cx="126544" cy="121398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2" name="Oval 36">
              <a:extLst>
                <a:ext uri="{FF2B5EF4-FFF2-40B4-BE49-F238E27FC236}">
                  <a16:creationId xmlns:a16="http://schemas.microsoft.com/office/drawing/2014/main" id="{ED017D05-03D0-4637-90C8-7FC566224A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3268874" y="2632296"/>
              <a:ext cx="67146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3" name="Oval 32">
              <a:extLst>
                <a:ext uri="{FF2B5EF4-FFF2-40B4-BE49-F238E27FC236}">
                  <a16:creationId xmlns:a16="http://schemas.microsoft.com/office/drawing/2014/main" id="{9EAD51D6-49DD-4C46-960E-F57976F49E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067999" y="3028776"/>
              <a:ext cx="102009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4" name="Oval 34">
              <a:extLst>
                <a:ext uri="{FF2B5EF4-FFF2-40B4-BE49-F238E27FC236}">
                  <a16:creationId xmlns:a16="http://schemas.microsoft.com/office/drawing/2014/main" id="{B70ABFF6-D3AA-43D7-9FEF-E3ADA01350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526397" y="2827307"/>
              <a:ext cx="102010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5" name="Oval 36">
              <a:extLst>
                <a:ext uri="{FF2B5EF4-FFF2-40B4-BE49-F238E27FC236}">
                  <a16:creationId xmlns:a16="http://schemas.microsoft.com/office/drawing/2014/main" id="{51AA7C61-3EF8-4797-92FC-A7CE8795C1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452796" y="3276737"/>
              <a:ext cx="65854" cy="71030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6" name="Oval 37">
              <a:extLst>
                <a:ext uri="{FF2B5EF4-FFF2-40B4-BE49-F238E27FC236}">
                  <a16:creationId xmlns:a16="http://schemas.microsoft.com/office/drawing/2014/main" id="{88005EAB-F947-4A7A-AE10-FDDAD7C31D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540602" y="2995198"/>
              <a:ext cx="126544" cy="12268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7" name="Oval 48">
              <a:extLst>
                <a:ext uri="{FF2B5EF4-FFF2-40B4-BE49-F238E27FC236}">
                  <a16:creationId xmlns:a16="http://schemas.microsoft.com/office/drawing/2014/main" id="{0EBB4C52-F03E-4B71-B17F-1A9D46FA84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279766" y="3190208"/>
              <a:ext cx="65854" cy="71031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8" name="Oval 49">
              <a:extLst>
                <a:ext uri="{FF2B5EF4-FFF2-40B4-BE49-F238E27FC236}">
                  <a16:creationId xmlns:a16="http://schemas.microsoft.com/office/drawing/2014/main" id="{04FC143A-32D6-4B8C-82AF-9545FFD7B4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709757" y="3217330"/>
              <a:ext cx="102010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89" name="Oval 50">
              <a:extLst>
                <a:ext uri="{FF2B5EF4-FFF2-40B4-BE49-F238E27FC236}">
                  <a16:creationId xmlns:a16="http://schemas.microsoft.com/office/drawing/2014/main" id="{3E6C74A6-5B5E-4369-A2F4-1A219F7D59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324960" y="2959037"/>
              <a:ext cx="67146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90" name="Oval 32">
              <a:extLst>
                <a:ext uri="{FF2B5EF4-FFF2-40B4-BE49-F238E27FC236}">
                  <a16:creationId xmlns:a16="http://schemas.microsoft.com/office/drawing/2014/main" id="{EFD6AC66-D114-4C4D-9FE5-658623775D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738333" y="2729156"/>
              <a:ext cx="102009" cy="100734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91" name="Oval 33">
              <a:extLst>
                <a:ext uri="{FF2B5EF4-FFF2-40B4-BE49-F238E27FC236}">
                  <a16:creationId xmlns:a16="http://schemas.microsoft.com/office/drawing/2014/main" id="{4145A9D5-7217-4A7C-ACDE-469FBEA5CD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348371" y="2523813"/>
              <a:ext cx="103301" cy="103317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92" name="Oval 34">
              <a:extLst>
                <a:ext uri="{FF2B5EF4-FFF2-40B4-BE49-F238E27FC236}">
                  <a16:creationId xmlns:a16="http://schemas.microsoft.com/office/drawing/2014/main" id="{B1FBF8D3-B53F-40D6-A77D-1B49C2CEE6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152099" y="2698161"/>
              <a:ext cx="102009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93" name="Oval 35">
              <a:extLst>
                <a:ext uri="{FF2B5EF4-FFF2-40B4-BE49-F238E27FC236}">
                  <a16:creationId xmlns:a16="http://schemas.microsoft.com/office/drawing/2014/main" id="{16E84B4A-3124-40A5-9874-DEDFAA1D96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549808" y="2797603"/>
              <a:ext cx="102009" cy="100734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94" name="Oval 36">
              <a:extLst>
                <a:ext uri="{FF2B5EF4-FFF2-40B4-BE49-F238E27FC236}">
                  <a16:creationId xmlns:a16="http://schemas.microsoft.com/office/drawing/2014/main" id="{C8B1396C-B01B-4C51-AD59-54391DC98E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290264" y="2632296"/>
              <a:ext cx="67146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95" name="Oval 37">
              <a:extLst>
                <a:ext uri="{FF2B5EF4-FFF2-40B4-BE49-F238E27FC236}">
                  <a16:creationId xmlns:a16="http://schemas.microsoft.com/office/drawing/2014/main" id="{97C1A51E-3E19-43FA-A261-97A15211EE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193419" y="2415330"/>
              <a:ext cx="126544" cy="12268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28738" name="Group 38"/>
            <p:cNvGrpSpPr>
              <a:grpSpLocks/>
            </p:cNvGrpSpPr>
            <p:nvPr/>
          </p:nvGrpSpPr>
          <p:grpSpPr bwMode="auto">
            <a:xfrm rot="10800000" flipV="1">
              <a:off x="4464032" y="2623271"/>
              <a:ext cx="164572" cy="147284"/>
              <a:chOff x="1430" y="2925"/>
              <a:chExt cx="293" cy="263"/>
            </a:xfrm>
          </p:grpSpPr>
          <p:sp>
            <p:nvSpPr>
              <p:cNvPr id="1134" name="Freeform 39">
                <a:extLst>
                  <a:ext uri="{FF2B5EF4-FFF2-40B4-BE49-F238E27FC236}">
                    <a16:creationId xmlns:a16="http://schemas.microsoft.com/office/drawing/2014/main" id="{058DD209-0873-4436-817C-31480A300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5" y="2920"/>
                <a:ext cx="200" cy="258"/>
              </a:xfrm>
              <a:custGeom>
                <a:avLst/>
                <a:gdLst>
                  <a:gd name="T0" fmla="*/ 0 w 203"/>
                  <a:gd name="T1" fmla="*/ 4 h 259"/>
                  <a:gd name="T2" fmla="*/ 21 w 203"/>
                  <a:gd name="T3" fmla="*/ 37 h 259"/>
                  <a:gd name="T4" fmla="*/ 57 w 203"/>
                  <a:gd name="T5" fmla="*/ 83 h 259"/>
                  <a:gd name="T6" fmla="*/ 124 w 203"/>
                  <a:gd name="T7" fmla="*/ 75 h 259"/>
                  <a:gd name="T8" fmla="*/ 156 w 203"/>
                  <a:gd name="T9" fmla="*/ 62 h 259"/>
                  <a:gd name="T10" fmla="*/ 182 w 203"/>
                  <a:gd name="T11" fmla="*/ 79 h 259"/>
                  <a:gd name="T12" fmla="*/ 203 w 203"/>
                  <a:gd name="T13" fmla="*/ 105 h 259"/>
                  <a:gd name="T14" fmla="*/ 191 w 203"/>
                  <a:gd name="T15" fmla="*/ 142 h 259"/>
                  <a:gd name="T16" fmla="*/ 153 w 203"/>
                  <a:gd name="T17" fmla="*/ 184 h 259"/>
                  <a:gd name="T18" fmla="*/ 141 w 203"/>
                  <a:gd name="T19" fmla="*/ 218 h 259"/>
                  <a:gd name="T20" fmla="*/ 174 w 203"/>
                  <a:gd name="T21" fmla="*/ 259 h 2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3" h="259">
                    <a:moveTo>
                      <a:pt x="0" y="4"/>
                    </a:moveTo>
                    <a:cubicBezTo>
                      <a:pt x="5" y="0"/>
                      <a:pt x="14" y="23"/>
                      <a:pt x="21" y="37"/>
                    </a:cubicBezTo>
                    <a:cubicBezTo>
                      <a:pt x="31" y="50"/>
                      <a:pt x="40" y="77"/>
                      <a:pt x="57" y="83"/>
                    </a:cubicBezTo>
                    <a:cubicBezTo>
                      <a:pt x="80" y="100"/>
                      <a:pt x="98" y="82"/>
                      <a:pt x="124" y="75"/>
                    </a:cubicBezTo>
                    <a:cubicBezTo>
                      <a:pt x="142" y="71"/>
                      <a:pt x="146" y="61"/>
                      <a:pt x="156" y="62"/>
                    </a:cubicBezTo>
                    <a:cubicBezTo>
                      <a:pt x="166" y="67"/>
                      <a:pt x="174" y="73"/>
                      <a:pt x="182" y="79"/>
                    </a:cubicBezTo>
                    <a:cubicBezTo>
                      <a:pt x="187" y="88"/>
                      <a:pt x="196" y="96"/>
                      <a:pt x="203" y="105"/>
                    </a:cubicBezTo>
                    <a:cubicBezTo>
                      <a:pt x="202" y="119"/>
                      <a:pt x="203" y="133"/>
                      <a:pt x="191" y="142"/>
                    </a:cubicBezTo>
                    <a:cubicBezTo>
                      <a:pt x="181" y="155"/>
                      <a:pt x="161" y="167"/>
                      <a:pt x="153" y="184"/>
                    </a:cubicBezTo>
                    <a:cubicBezTo>
                      <a:pt x="144" y="210"/>
                      <a:pt x="138" y="194"/>
                      <a:pt x="141" y="218"/>
                    </a:cubicBezTo>
                    <a:cubicBezTo>
                      <a:pt x="153" y="234"/>
                      <a:pt x="174" y="256"/>
                      <a:pt x="174" y="259"/>
                    </a:cubicBezTo>
                  </a:path>
                </a:pathLst>
              </a:custGeom>
              <a:solidFill>
                <a:srgbClr val="C8CADA"/>
              </a:solidFill>
              <a:ln w="19050" cap="flat" cmpd="sng">
                <a:solidFill>
                  <a:srgbClr val="947DD5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5" name="Oval 40">
                <a:extLst>
                  <a:ext uri="{FF2B5EF4-FFF2-40B4-BE49-F238E27FC236}">
                    <a16:creationId xmlns:a16="http://schemas.microsoft.com/office/drawing/2014/main" id="{7ED34C14-834D-496E-8745-755A0E0FA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" y="2916"/>
                <a:ext cx="149" cy="157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41">
                <a:extLst>
                  <a:ext uri="{FF2B5EF4-FFF2-40B4-BE49-F238E27FC236}">
                    <a16:creationId xmlns:a16="http://schemas.microsoft.com/office/drawing/2014/main" id="{63651F18-1753-4C45-8BC7-C015D213A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2990"/>
                <a:ext cx="85" cy="83"/>
              </a:xfrm>
              <a:custGeom>
                <a:avLst/>
                <a:gdLst>
                  <a:gd name="T0" fmla="*/ 47 w 89"/>
                  <a:gd name="T1" fmla="*/ 10 h 83"/>
                  <a:gd name="T2" fmla="*/ 29 w 89"/>
                  <a:gd name="T3" fmla="*/ 7 h 83"/>
                  <a:gd name="T4" fmla="*/ 32 w 89"/>
                  <a:gd name="T5" fmla="*/ 3 h 83"/>
                  <a:gd name="T6" fmla="*/ 25 w 89"/>
                  <a:gd name="T7" fmla="*/ 4 h 83"/>
                  <a:gd name="T8" fmla="*/ 11 w 89"/>
                  <a:gd name="T9" fmla="*/ 12 h 83"/>
                  <a:gd name="T10" fmla="*/ 29 w 89"/>
                  <a:gd name="T11" fmla="*/ 64 h 83"/>
                  <a:gd name="T12" fmla="*/ 46 w 89"/>
                  <a:gd name="T13" fmla="*/ 76 h 83"/>
                  <a:gd name="T14" fmla="*/ 83 w 89"/>
                  <a:gd name="T15" fmla="*/ 64 h 83"/>
                  <a:gd name="T16" fmla="*/ 89 w 89"/>
                  <a:gd name="T17" fmla="*/ 54 h 83"/>
                  <a:gd name="T18" fmla="*/ 62 w 89"/>
                  <a:gd name="T19" fmla="*/ 22 h 83"/>
                  <a:gd name="T20" fmla="*/ 47 w 89"/>
                  <a:gd name="T21" fmla="*/ 6 h 83"/>
                  <a:gd name="T22" fmla="*/ 38 w 89"/>
                  <a:gd name="T23" fmla="*/ 0 h 8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9" h="83">
                    <a:moveTo>
                      <a:pt x="47" y="10"/>
                    </a:moveTo>
                    <a:cubicBezTo>
                      <a:pt x="41" y="9"/>
                      <a:pt x="35" y="10"/>
                      <a:pt x="29" y="7"/>
                    </a:cubicBezTo>
                    <a:cubicBezTo>
                      <a:pt x="27" y="6"/>
                      <a:pt x="33" y="4"/>
                      <a:pt x="32" y="3"/>
                    </a:cubicBezTo>
                    <a:cubicBezTo>
                      <a:pt x="30" y="2"/>
                      <a:pt x="27" y="4"/>
                      <a:pt x="25" y="4"/>
                    </a:cubicBezTo>
                    <a:cubicBezTo>
                      <a:pt x="20" y="7"/>
                      <a:pt x="16" y="9"/>
                      <a:pt x="11" y="12"/>
                    </a:cubicBezTo>
                    <a:cubicBezTo>
                      <a:pt x="0" y="26"/>
                      <a:pt x="10" y="61"/>
                      <a:pt x="29" y="64"/>
                    </a:cubicBezTo>
                    <a:cubicBezTo>
                      <a:pt x="36" y="68"/>
                      <a:pt x="37" y="74"/>
                      <a:pt x="46" y="76"/>
                    </a:cubicBezTo>
                    <a:cubicBezTo>
                      <a:pt x="61" y="83"/>
                      <a:pt x="71" y="69"/>
                      <a:pt x="83" y="64"/>
                    </a:cubicBezTo>
                    <a:cubicBezTo>
                      <a:pt x="84" y="62"/>
                      <a:pt x="89" y="56"/>
                      <a:pt x="89" y="54"/>
                    </a:cubicBezTo>
                    <a:cubicBezTo>
                      <a:pt x="87" y="44"/>
                      <a:pt x="70" y="26"/>
                      <a:pt x="62" y="22"/>
                    </a:cubicBezTo>
                    <a:cubicBezTo>
                      <a:pt x="58" y="14"/>
                      <a:pt x="56" y="7"/>
                      <a:pt x="47" y="6"/>
                    </a:cubicBezTo>
                    <a:cubicBezTo>
                      <a:pt x="44" y="4"/>
                      <a:pt x="38" y="0"/>
                      <a:pt x="38" y="0"/>
                    </a:cubicBezTo>
                  </a:path>
                </a:pathLst>
              </a:custGeom>
              <a:solidFill>
                <a:srgbClr val="C8CA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42">
                <a:extLst>
                  <a:ext uri="{FF2B5EF4-FFF2-40B4-BE49-F238E27FC236}">
                    <a16:creationId xmlns:a16="http://schemas.microsoft.com/office/drawing/2014/main" id="{22DC0B44-67F0-4F55-B4F0-F81AE1BBE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3006"/>
                <a:ext cx="76" cy="108"/>
              </a:xfrm>
              <a:custGeom>
                <a:avLst/>
                <a:gdLst>
                  <a:gd name="T0" fmla="*/ 0 w 77"/>
                  <a:gd name="T1" fmla="*/ 0 h 108"/>
                  <a:gd name="T2" fmla="*/ 29 w 77"/>
                  <a:gd name="T3" fmla="*/ 42 h 108"/>
                  <a:gd name="T4" fmla="*/ 50 w 77"/>
                  <a:gd name="T5" fmla="*/ 72 h 108"/>
                  <a:gd name="T6" fmla="*/ 77 w 77"/>
                  <a:gd name="T7" fmla="*/ 108 h 1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08">
                    <a:moveTo>
                      <a:pt x="0" y="0"/>
                    </a:moveTo>
                    <a:cubicBezTo>
                      <a:pt x="5" y="7"/>
                      <a:pt x="19" y="28"/>
                      <a:pt x="29" y="42"/>
                    </a:cubicBezTo>
                    <a:cubicBezTo>
                      <a:pt x="37" y="54"/>
                      <a:pt x="42" y="61"/>
                      <a:pt x="50" y="72"/>
                    </a:cubicBezTo>
                    <a:cubicBezTo>
                      <a:pt x="58" y="83"/>
                      <a:pt x="72" y="101"/>
                      <a:pt x="77" y="108"/>
                    </a:cubicBezTo>
                  </a:path>
                </a:pathLst>
              </a:custGeom>
              <a:noFill/>
              <a:ln w="19050" cmpd="sng">
                <a:solidFill>
                  <a:srgbClr val="C8CAD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739" name="Group 43"/>
            <p:cNvGrpSpPr>
              <a:grpSpLocks/>
            </p:cNvGrpSpPr>
            <p:nvPr/>
          </p:nvGrpSpPr>
          <p:grpSpPr bwMode="auto">
            <a:xfrm rot="11976529" flipV="1">
              <a:off x="4292161" y="2783160"/>
              <a:ext cx="173861" cy="174484"/>
              <a:chOff x="1430" y="2925"/>
              <a:chExt cx="293" cy="263"/>
            </a:xfrm>
          </p:grpSpPr>
          <p:sp>
            <p:nvSpPr>
              <p:cNvPr id="1130" name="Freeform 44">
                <a:extLst>
                  <a:ext uri="{FF2B5EF4-FFF2-40B4-BE49-F238E27FC236}">
                    <a16:creationId xmlns:a16="http://schemas.microsoft.com/office/drawing/2014/main" id="{0EB4BF7F-C6B1-47C2-AC6C-7D216AF0E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9" y="2929"/>
                <a:ext cx="205" cy="257"/>
              </a:xfrm>
              <a:custGeom>
                <a:avLst/>
                <a:gdLst>
                  <a:gd name="T0" fmla="*/ 0 w 203"/>
                  <a:gd name="T1" fmla="*/ 4 h 259"/>
                  <a:gd name="T2" fmla="*/ 21 w 203"/>
                  <a:gd name="T3" fmla="*/ 37 h 259"/>
                  <a:gd name="T4" fmla="*/ 57 w 203"/>
                  <a:gd name="T5" fmla="*/ 83 h 259"/>
                  <a:gd name="T6" fmla="*/ 124 w 203"/>
                  <a:gd name="T7" fmla="*/ 75 h 259"/>
                  <a:gd name="T8" fmla="*/ 156 w 203"/>
                  <a:gd name="T9" fmla="*/ 62 h 259"/>
                  <a:gd name="T10" fmla="*/ 182 w 203"/>
                  <a:gd name="T11" fmla="*/ 79 h 259"/>
                  <a:gd name="T12" fmla="*/ 203 w 203"/>
                  <a:gd name="T13" fmla="*/ 105 h 259"/>
                  <a:gd name="T14" fmla="*/ 191 w 203"/>
                  <a:gd name="T15" fmla="*/ 142 h 259"/>
                  <a:gd name="T16" fmla="*/ 153 w 203"/>
                  <a:gd name="T17" fmla="*/ 184 h 259"/>
                  <a:gd name="T18" fmla="*/ 141 w 203"/>
                  <a:gd name="T19" fmla="*/ 218 h 259"/>
                  <a:gd name="T20" fmla="*/ 174 w 203"/>
                  <a:gd name="T21" fmla="*/ 259 h 2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3" h="259">
                    <a:moveTo>
                      <a:pt x="0" y="4"/>
                    </a:moveTo>
                    <a:cubicBezTo>
                      <a:pt x="5" y="0"/>
                      <a:pt x="14" y="23"/>
                      <a:pt x="21" y="37"/>
                    </a:cubicBezTo>
                    <a:cubicBezTo>
                      <a:pt x="31" y="50"/>
                      <a:pt x="40" y="77"/>
                      <a:pt x="57" y="83"/>
                    </a:cubicBezTo>
                    <a:cubicBezTo>
                      <a:pt x="80" y="100"/>
                      <a:pt x="98" y="82"/>
                      <a:pt x="124" y="75"/>
                    </a:cubicBezTo>
                    <a:cubicBezTo>
                      <a:pt x="142" y="71"/>
                      <a:pt x="146" y="61"/>
                      <a:pt x="156" y="62"/>
                    </a:cubicBezTo>
                    <a:cubicBezTo>
                      <a:pt x="166" y="67"/>
                      <a:pt x="174" y="73"/>
                      <a:pt x="182" y="79"/>
                    </a:cubicBezTo>
                    <a:cubicBezTo>
                      <a:pt x="187" y="88"/>
                      <a:pt x="196" y="96"/>
                      <a:pt x="203" y="105"/>
                    </a:cubicBezTo>
                    <a:cubicBezTo>
                      <a:pt x="202" y="119"/>
                      <a:pt x="203" y="133"/>
                      <a:pt x="191" y="142"/>
                    </a:cubicBezTo>
                    <a:cubicBezTo>
                      <a:pt x="181" y="155"/>
                      <a:pt x="161" y="167"/>
                      <a:pt x="153" y="184"/>
                    </a:cubicBezTo>
                    <a:cubicBezTo>
                      <a:pt x="144" y="210"/>
                      <a:pt x="138" y="194"/>
                      <a:pt x="141" y="218"/>
                    </a:cubicBezTo>
                    <a:cubicBezTo>
                      <a:pt x="153" y="234"/>
                      <a:pt x="174" y="256"/>
                      <a:pt x="174" y="259"/>
                    </a:cubicBezTo>
                  </a:path>
                </a:pathLst>
              </a:custGeom>
              <a:solidFill>
                <a:srgbClr val="C8CADA"/>
              </a:solidFill>
              <a:ln w="19050" cap="flat" cmpd="sng">
                <a:solidFill>
                  <a:srgbClr val="947DD5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1" name="Oval 45">
                <a:extLst>
                  <a:ext uri="{FF2B5EF4-FFF2-40B4-BE49-F238E27FC236}">
                    <a16:creationId xmlns:a16="http://schemas.microsoft.com/office/drawing/2014/main" id="{37ADD248-BFCF-448C-ACA2-D76FB6F65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" y="2935"/>
                <a:ext cx="150" cy="156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46">
                <a:extLst>
                  <a:ext uri="{FF2B5EF4-FFF2-40B4-BE49-F238E27FC236}">
                    <a16:creationId xmlns:a16="http://schemas.microsoft.com/office/drawing/2014/main" id="{DDC86022-7CCC-4EAB-9D55-5463FF47C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2999"/>
                <a:ext cx="89" cy="86"/>
              </a:xfrm>
              <a:custGeom>
                <a:avLst/>
                <a:gdLst>
                  <a:gd name="T0" fmla="*/ 47 w 89"/>
                  <a:gd name="T1" fmla="*/ 10 h 83"/>
                  <a:gd name="T2" fmla="*/ 29 w 89"/>
                  <a:gd name="T3" fmla="*/ 7 h 83"/>
                  <a:gd name="T4" fmla="*/ 32 w 89"/>
                  <a:gd name="T5" fmla="*/ 3 h 83"/>
                  <a:gd name="T6" fmla="*/ 25 w 89"/>
                  <a:gd name="T7" fmla="*/ 4 h 83"/>
                  <a:gd name="T8" fmla="*/ 11 w 89"/>
                  <a:gd name="T9" fmla="*/ 12 h 83"/>
                  <a:gd name="T10" fmla="*/ 29 w 89"/>
                  <a:gd name="T11" fmla="*/ 64 h 83"/>
                  <a:gd name="T12" fmla="*/ 46 w 89"/>
                  <a:gd name="T13" fmla="*/ 76 h 83"/>
                  <a:gd name="T14" fmla="*/ 83 w 89"/>
                  <a:gd name="T15" fmla="*/ 64 h 83"/>
                  <a:gd name="T16" fmla="*/ 89 w 89"/>
                  <a:gd name="T17" fmla="*/ 54 h 83"/>
                  <a:gd name="T18" fmla="*/ 62 w 89"/>
                  <a:gd name="T19" fmla="*/ 22 h 83"/>
                  <a:gd name="T20" fmla="*/ 47 w 89"/>
                  <a:gd name="T21" fmla="*/ 6 h 83"/>
                  <a:gd name="T22" fmla="*/ 38 w 89"/>
                  <a:gd name="T23" fmla="*/ 0 h 8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9" h="83">
                    <a:moveTo>
                      <a:pt x="47" y="10"/>
                    </a:moveTo>
                    <a:cubicBezTo>
                      <a:pt x="41" y="9"/>
                      <a:pt x="35" y="10"/>
                      <a:pt x="29" y="7"/>
                    </a:cubicBezTo>
                    <a:cubicBezTo>
                      <a:pt x="27" y="6"/>
                      <a:pt x="33" y="4"/>
                      <a:pt x="32" y="3"/>
                    </a:cubicBezTo>
                    <a:cubicBezTo>
                      <a:pt x="30" y="2"/>
                      <a:pt x="27" y="4"/>
                      <a:pt x="25" y="4"/>
                    </a:cubicBezTo>
                    <a:cubicBezTo>
                      <a:pt x="20" y="7"/>
                      <a:pt x="16" y="9"/>
                      <a:pt x="11" y="12"/>
                    </a:cubicBezTo>
                    <a:cubicBezTo>
                      <a:pt x="0" y="26"/>
                      <a:pt x="10" y="61"/>
                      <a:pt x="29" y="64"/>
                    </a:cubicBezTo>
                    <a:cubicBezTo>
                      <a:pt x="36" y="68"/>
                      <a:pt x="37" y="74"/>
                      <a:pt x="46" y="76"/>
                    </a:cubicBezTo>
                    <a:cubicBezTo>
                      <a:pt x="61" y="83"/>
                      <a:pt x="71" y="69"/>
                      <a:pt x="83" y="64"/>
                    </a:cubicBezTo>
                    <a:cubicBezTo>
                      <a:pt x="84" y="62"/>
                      <a:pt x="89" y="56"/>
                      <a:pt x="89" y="54"/>
                    </a:cubicBezTo>
                    <a:cubicBezTo>
                      <a:pt x="87" y="44"/>
                      <a:pt x="70" y="26"/>
                      <a:pt x="62" y="22"/>
                    </a:cubicBezTo>
                    <a:cubicBezTo>
                      <a:pt x="58" y="14"/>
                      <a:pt x="56" y="7"/>
                      <a:pt x="47" y="6"/>
                    </a:cubicBezTo>
                    <a:cubicBezTo>
                      <a:pt x="44" y="4"/>
                      <a:pt x="38" y="0"/>
                      <a:pt x="38" y="0"/>
                    </a:cubicBezTo>
                  </a:path>
                </a:pathLst>
              </a:custGeom>
              <a:solidFill>
                <a:srgbClr val="C8CA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47">
                <a:extLst>
                  <a:ext uri="{FF2B5EF4-FFF2-40B4-BE49-F238E27FC236}">
                    <a16:creationId xmlns:a16="http://schemas.microsoft.com/office/drawing/2014/main" id="{15F2818C-D670-40DE-A851-7AE3CA682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3024"/>
                <a:ext cx="78" cy="107"/>
              </a:xfrm>
              <a:custGeom>
                <a:avLst/>
                <a:gdLst>
                  <a:gd name="T0" fmla="*/ 0 w 77"/>
                  <a:gd name="T1" fmla="*/ 0 h 108"/>
                  <a:gd name="T2" fmla="*/ 29 w 77"/>
                  <a:gd name="T3" fmla="*/ 42 h 108"/>
                  <a:gd name="T4" fmla="*/ 50 w 77"/>
                  <a:gd name="T5" fmla="*/ 72 h 108"/>
                  <a:gd name="T6" fmla="*/ 77 w 77"/>
                  <a:gd name="T7" fmla="*/ 108 h 1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08">
                    <a:moveTo>
                      <a:pt x="0" y="0"/>
                    </a:moveTo>
                    <a:cubicBezTo>
                      <a:pt x="5" y="7"/>
                      <a:pt x="19" y="28"/>
                      <a:pt x="29" y="42"/>
                    </a:cubicBezTo>
                    <a:cubicBezTo>
                      <a:pt x="37" y="54"/>
                      <a:pt x="42" y="61"/>
                      <a:pt x="50" y="72"/>
                    </a:cubicBezTo>
                    <a:cubicBezTo>
                      <a:pt x="58" y="83"/>
                      <a:pt x="72" y="101"/>
                      <a:pt x="77" y="108"/>
                    </a:cubicBezTo>
                  </a:path>
                </a:pathLst>
              </a:custGeom>
              <a:noFill/>
              <a:ln w="19050" cmpd="sng">
                <a:solidFill>
                  <a:srgbClr val="C8CAD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8" name="Oval 48">
              <a:extLst>
                <a:ext uri="{FF2B5EF4-FFF2-40B4-BE49-F238E27FC236}">
                  <a16:creationId xmlns:a16="http://schemas.microsoft.com/office/drawing/2014/main" id="{24303B62-7035-4B0C-A557-70FCF30D4B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485245" y="2980991"/>
              <a:ext cx="64563" cy="71031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099" name="Oval 49">
              <a:extLst>
                <a:ext uri="{FF2B5EF4-FFF2-40B4-BE49-F238E27FC236}">
                  <a16:creationId xmlns:a16="http://schemas.microsoft.com/office/drawing/2014/main" id="{20EA8328-30F9-4ACD-AEE5-2FB334A0C9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773196" y="2898338"/>
              <a:ext cx="102010" cy="100734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0" name="Oval 50">
              <a:extLst>
                <a:ext uri="{FF2B5EF4-FFF2-40B4-BE49-F238E27FC236}">
                  <a16:creationId xmlns:a16="http://schemas.microsoft.com/office/drawing/2014/main" id="{BE0E557A-729B-435D-9755-4A24AA80EC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698303" y="3072686"/>
              <a:ext cx="67146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1" name="Oval 32">
              <a:extLst>
                <a:ext uri="{FF2B5EF4-FFF2-40B4-BE49-F238E27FC236}">
                  <a16:creationId xmlns:a16="http://schemas.microsoft.com/office/drawing/2014/main" id="{F179184F-A9CA-4ABB-8A66-1D63A49D09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267751" y="3261239"/>
              <a:ext cx="102009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2" name="Oval 33">
              <a:extLst>
                <a:ext uri="{FF2B5EF4-FFF2-40B4-BE49-F238E27FC236}">
                  <a16:creationId xmlns:a16="http://schemas.microsoft.com/office/drawing/2014/main" id="{DEC771B3-A6F5-47D8-85B3-523C8FA378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068896" y="2964203"/>
              <a:ext cx="103301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3" name="Oval 34">
              <a:extLst>
                <a:ext uri="{FF2B5EF4-FFF2-40B4-BE49-F238E27FC236}">
                  <a16:creationId xmlns:a16="http://schemas.microsoft.com/office/drawing/2014/main" id="{0A6FC8F0-A3E5-4EEF-A1AE-4404D3A2BD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701616" y="3010695"/>
              <a:ext cx="102009" cy="100734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4" name="Oval 35">
              <a:extLst>
                <a:ext uri="{FF2B5EF4-FFF2-40B4-BE49-F238E27FC236}">
                  <a16:creationId xmlns:a16="http://schemas.microsoft.com/office/drawing/2014/main" id="{2E7F8DC6-F6F3-4ACA-A4AA-E4A629956D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837760" y="3160505"/>
              <a:ext cx="102010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5" name="Oval 36">
              <a:extLst>
                <a:ext uri="{FF2B5EF4-FFF2-40B4-BE49-F238E27FC236}">
                  <a16:creationId xmlns:a16="http://schemas.microsoft.com/office/drawing/2014/main" id="{FA15E90F-43F5-47E1-8574-18F77E6E17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377508" y="3033942"/>
              <a:ext cx="65855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6" name="Oval 51">
              <a:extLst>
                <a:ext uri="{FF2B5EF4-FFF2-40B4-BE49-F238E27FC236}">
                  <a16:creationId xmlns:a16="http://schemas.microsoft.com/office/drawing/2014/main" id="{5B070992-B0F6-4BC4-A501-4031048DBD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057274" y="3165671"/>
              <a:ext cx="126544" cy="121398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7" name="Oval 32">
              <a:extLst>
                <a:ext uri="{FF2B5EF4-FFF2-40B4-BE49-F238E27FC236}">
                  <a16:creationId xmlns:a16="http://schemas.microsoft.com/office/drawing/2014/main" id="{C09BC64D-3592-473C-A928-A112B1FC9B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43033" flipH="1" flipV="1">
              <a:off x="3591037" y="3255435"/>
              <a:ext cx="102026" cy="10071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8" name="Oval 33">
              <a:extLst>
                <a:ext uri="{FF2B5EF4-FFF2-40B4-BE49-F238E27FC236}">
                  <a16:creationId xmlns:a16="http://schemas.microsoft.com/office/drawing/2014/main" id="{D851F10B-5E6C-4D30-904A-75FC0F06E7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43033" flipH="1" flipV="1">
              <a:off x="3689818" y="2826024"/>
              <a:ext cx="102026" cy="10200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09" name="Oval 34">
              <a:extLst>
                <a:ext uri="{FF2B5EF4-FFF2-40B4-BE49-F238E27FC236}">
                  <a16:creationId xmlns:a16="http://schemas.microsoft.com/office/drawing/2014/main" id="{78374ADB-7D35-405F-8D03-3D253D496B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43033" flipH="1" flipV="1">
              <a:off x="3950653" y="2789863"/>
              <a:ext cx="102026" cy="10200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10" name="Oval 35">
              <a:extLst>
                <a:ext uri="{FF2B5EF4-FFF2-40B4-BE49-F238E27FC236}">
                  <a16:creationId xmlns:a16="http://schemas.microsoft.com/office/drawing/2014/main" id="{6F299E7A-81DC-479C-9BA2-419E87F012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43033" flipH="1" flipV="1">
              <a:off x="3765358" y="3155992"/>
              <a:ext cx="103317" cy="102010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11" name="Oval 36">
              <a:extLst>
                <a:ext uri="{FF2B5EF4-FFF2-40B4-BE49-F238E27FC236}">
                  <a16:creationId xmlns:a16="http://schemas.microsoft.com/office/drawing/2014/main" id="{473A1FF3-BC9E-402B-8C3D-17A2A83CF8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43033" flipH="1" flipV="1">
              <a:off x="3827340" y="2844747"/>
              <a:ext cx="65865" cy="69728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12" name="Oval 37">
              <a:extLst>
                <a:ext uri="{FF2B5EF4-FFF2-40B4-BE49-F238E27FC236}">
                  <a16:creationId xmlns:a16="http://schemas.microsoft.com/office/drawing/2014/main" id="{FDB2563C-EE66-4AD8-BB0B-A325A7781C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43033" flipH="1" flipV="1">
              <a:off x="3695627" y="2643283"/>
              <a:ext cx="127855" cy="12137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28755" name="Group 38"/>
            <p:cNvGrpSpPr>
              <a:grpSpLocks/>
            </p:cNvGrpSpPr>
            <p:nvPr/>
          </p:nvGrpSpPr>
          <p:grpSpPr bwMode="auto">
            <a:xfrm rot="7843033" flipH="1" flipV="1">
              <a:off x="3655443" y="2993591"/>
              <a:ext cx="164572" cy="147335"/>
              <a:chOff x="1430" y="2925"/>
              <a:chExt cx="293" cy="263"/>
            </a:xfrm>
          </p:grpSpPr>
          <p:sp>
            <p:nvSpPr>
              <p:cNvPr id="1126" name="Freeform 39">
                <a:extLst>
                  <a:ext uri="{FF2B5EF4-FFF2-40B4-BE49-F238E27FC236}">
                    <a16:creationId xmlns:a16="http://schemas.microsoft.com/office/drawing/2014/main" id="{D3B08B74-5487-4A6F-B350-99C511E9E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2921"/>
                <a:ext cx="207" cy="258"/>
              </a:xfrm>
              <a:custGeom>
                <a:avLst/>
                <a:gdLst>
                  <a:gd name="T0" fmla="*/ 0 w 203"/>
                  <a:gd name="T1" fmla="*/ 4 h 259"/>
                  <a:gd name="T2" fmla="*/ 21 w 203"/>
                  <a:gd name="T3" fmla="*/ 37 h 259"/>
                  <a:gd name="T4" fmla="*/ 57 w 203"/>
                  <a:gd name="T5" fmla="*/ 83 h 259"/>
                  <a:gd name="T6" fmla="*/ 124 w 203"/>
                  <a:gd name="T7" fmla="*/ 75 h 259"/>
                  <a:gd name="T8" fmla="*/ 156 w 203"/>
                  <a:gd name="T9" fmla="*/ 62 h 259"/>
                  <a:gd name="T10" fmla="*/ 182 w 203"/>
                  <a:gd name="T11" fmla="*/ 79 h 259"/>
                  <a:gd name="T12" fmla="*/ 203 w 203"/>
                  <a:gd name="T13" fmla="*/ 105 h 259"/>
                  <a:gd name="T14" fmla="*/ 191 w 203"/>
                  <a:gd name="T15" fmla="*/ 142 h 259"/>
                  <a:gd name="T16" fmla="*/ 153 w 203"/>
                  <a:gd name="T17" fmla="*/ 184 h 259"/>
                  <a:gd name="T18" fmla="*/ 141 w 203"/>
                  <a:gd name="T19" fmla="*/ 218 h 259"/>
                  <a:gd name="T20" fmla="*/ 174 w 203"/>
                  <a:gd name="T21" fmla="*/ 259 h 2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3" h="259">
                    <a:moveTo>
                      <a:pt x="0" y="4"/>
                    </a:moveTo>
                    <a:cubicBezTo>
                      <a:pt x="5" y="0"/>
                      <a:pt x="14" y="23"/>
                      <a:pt x="21" y="37"/>
                    </a:cubicBezTo>
                    <a:cubicBezTo>
                      <a:pt x="31" y="50"/>
                      <a:pt x="40" y="77"/>
                      <a:pt x="57" y="83"/>
                    </a:cubicBezTo>
                    <a:cubicBezTo>
                      <a:pt x="80" y="100"/>
                      <a:pt x="98" y="82"/>
                      <a:pt x="124" y="75"/>
                    </a:cubicBezTo>
                    <a:cubicBezTo>
                      <a:pt x="142" y="71"/>
                      <a:pt x="146" y="61"/>
                      <a:pt x="156" y="62"/>
                    </a:cubicBezTo>
                    <a:cubicBezTo>
                      <a:pt x="166" y="67"/>
                      <a:pt x="174" y="73"/>
                      <a:pt x="182" y="79"/>
                    </a:cubicBezTo>
                    <a:cubicBezTo>
                      <a:pt x="187" y="88"/>
                      <a:pt x="196" y="96"/>
                      <a:pt x="203" y="105"/>
                    </a:cubicBezTo>
                    <a:cubicBezTo>
                      <a:pt x="202" y="119"/>
                      <a:pt x="203" y="133"/>
                      <a:pt x="191" y="142"/>
                    </a:cubicBezTo>
                    <a:cubicBezTo>
                      <a:pt x="181" y="155"/>
                      <a:pt x="161" y="167"/>
                      <a:pt x="153" y="184"/>
                    </a:cubicBezTo>
                    <a:cubicBezTo>
                      <a:pt x="144" y="210"/>
                      <a:pt x="138" y="194"/>
                      <a:pt x="141" y="218"/>
                    </a:cubicBezTo>
                    <a:cubicBezTo>
                      <a:pt x="153" y="234"/>
                      <a:pt x="174" y="256"/>
                      <a:pt x="174" y="259"/>
                    </a:cubicBezTo>
                  </a:path>
                </a:pathLst>
              </a:custGeom>
              <a:solidFill>
                <a:srgbClr val="C8CADA"/>
              </a:solidFill>
              <a:ln w="19050" cap="flat" cmpd="sng">
                <a:solidFill>
                  <a:srgbClr val="947DD5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27" name="Oval 40">
                <a:extLst>
                  <a:ext uri="{FF2B5EF4-FFF2-40B4-BE49-F238E27FC236}">
                    <a16:creationId xmlns:a16="http://schemas.microsoft.com/office/drawing/2014/main" id="{5A21286B-5011-4C1E-9677-B235E82A9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1" y="2918"/>
                <a:ext cx="156" cy="157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41">
                <a:extLst>
                  <a:ext uri="{FF2B5EF4-FFF2-40B4-BE49-F238E27FC236}">
                    <a16:creationId xmlns:a16="http://schemas.microsoft.com/office/drawing/2014/main" id="{96F157C5-558D-4148-88C6-B35DD0448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8" y="2994"/>
                <a:ext cx="92" cy="83"/>
              </a:xfrm>
              <a:custGeom>
                <a:avLst/>
                <a:gdLst>
                  <a:gd name="T0" fmla="*/ 47 w 89"/>
                  <a:gd name="T1" fmla="*/ 10 h 83"/>
                  <a:gd name="T2" fmla="*/ 29 w 89"/>
                  <a:gd name="T3" fmla="*/ 7 h 83"/>
                  <a:gd name="T4" fmla="*/ 32 w 89"/>
                  <a:gd name="T5" fmla="*/ 3 h 83"/>
                  <a:gd name="T6" fmla="*/ 25 w 89"/>
                  <a:gd name="T7" fmla="*/ 4 h 83"/>
                  <a:gd name="T8" fmla="*/ 11 w 89"/>
                  <a:gd name="T9" fmla="*/ 12 h 83"/>
                  <a:gd name="T10" fmla="*/ 29 w 89"/>
                  <a:gd name="T11" fmla="*/ 64 h 83"/>
                  <a:gd name="T12" fmla="*/ 46 w 89"/>
                  <a:gd name="T13" fmla="*/ 76 h 83"/>
                  <a:gd name="T14" fmla="*/ 83 w 89"/>
                  <a:gd name="T15" fmla="*/ 64 h 83"/>
                  <a:gd name="T16" fmla="*/ 89 w 89"/>
                  <a:gd name="T17" fmla="*/ 54 h 83"/>
                  <a:gd name="T18" fmla="*/ 62 w 89"/>
                  <a:gd name="T19" fmla="*/ 22 h 83"/>
                  <a:gd name="T20" fmla="*/ 47 w 89"/>
                  <a:gd name="T21" fmla="*/ 6 h 83"/>
                  <a:gd name="T22" fmla="*/ 38 w 89"/>
                  <a:gd name="T23" fmla="*/ 0 h 8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9" h="83">
                    <a:moveTo>
                      <a:pt x="47" y="10"/>
                    </a:moveTo>
                    <a:cubicBezTo>
                      <a:pt x="41" y="9"/>
                      <a:pt x="35" y="10"/>
                      <a:pt x="29" y="7"/>
                    </a:cubicBezTo>
                    <a:cubicBezTo>
                      <a:pt x="27" y="6"/>
                      <a:pt x="33" y="4"/>
                      <a:pt x="32" y="3"/>
                    </a:cubicBezTo>
                    <a:cubicBezTo>
                      <a:pt x="30" y="2"/>
                      <a:pt x="27" y="4"/>
                      <a:pt x="25" y="4"/>
                    </a:cubicBezTo>
                    <a:cubicBezTo>
                      <a:pt x="20" y="7"/>
                      <a:pt x="16" y="9"/>
                      <a:pt x="11" y="12"/>
                    </a:cubicBezTo>
                    <a:cubicBezTo>
                      <a:pt x="0" y="26"/>
                      <a:pt x="10" y="61"/>
                      <a:pt x="29" y="64"/>
                    </a:cubicBezTo>
                    <a:cubicBezTo>
                      <a:pt x="36" y="68"/>
                      <a:pt x="37" y="74"/>
                      <a:pt x="46" y="76"/>
                    </a:cubicBezTo>
                    <a:cubicBezTo>
                      <a:pt x="61" y="83"/>
                      <a:pt x="71" y="69"/>
                      <a:pt x="83" y="64"/>
                    </a:cubicBezTo>
                    <a:cubicBezTo>
                      <a:pt x="84" y="62"/>
                      <a:pt x="89" y="56"/>
                      <a:pt x="89" y="54"/>
                    </a:cubicBezTo>
                    <a:cubicBezTo>
                      <a:pt x="87" y="44"/>
                      <a:pt x="70" y="26"/>
                      <a:pt x="62" y="22"/>
                    </a:cubicBezTo>
                    <a:cubicBezTo>
                      <a:pt x="58" y="14"/>
                      <a:pt x="56" y="7"/>
                      <a:pt x="47" y="6"/>
                    </a:cubicBezTo>
                    <a:cubicBezTo>
                      <a:pt x="44" y="4"/>
                      <a:pt x="38" y="0"/>
                      <a:pt x="38" y="0"/>
                    </a:cubicBezTo>
                  </a:path>
                </a:pathLst>
              </a:custGeom>
              <a:solidFill>
                <a:srgbClr val="C8CA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42">
                <a:extLst>
                  <a:ext uri="{FF2B5EF4-FFF2-40B4-BE49-F238E27FC236}">
                    <a16:creationId xmlns:a16="http://schemas.microsoft.com/office/drawing/2014/main" id="{2EFF92A2-78C7-48C8-90B4-45FFF1B25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3010"/>
                <a:ext cx="78" cy="108"/>
              </a:xfrm>
              <a:custGeom>
                <a:avLst/>
                <a:gdLst>
                  <a:gd name="T0" fmla="*/ 0 w 77"/>
                  <a:gd name="T1" fmla="*/ 0 h 108"/>
                  <a:gd name="T2" fmla="*/ 29 w 77"/>
                  <a:gd name="T3" fmla="*/ 42 h 108"/>
                  <a:gd name="T4" fmla="*/ 50 w 77"/>
                  <a:gd name="T5" fmla="*/ 72 h 108"/>
                  <a:gd name="T6" fmla="*/ 77 w 77"/>
                  <a:gd name="T7" fmla="*/ 108 h 1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08">
                    <a:moveTo>
                      <a:pt x="0" y="0"/>
                    </a:moveTo>
                    <a:cubicBezTo>
                      <a:pt x="5" y="7"/>
                      <a:pt x="19" y="28"/>
                      <a:pt x="29" y="42"/>
                    </a:cubicBezTo>
                    <a:cubicBezTo>
                      <a:pt x="37" y="54"/>
                      <a:pt x="42" y="61"/>
                      <a:pt x="50" y="72"/>
                    </a:cubicBezTo>
                    <a:cubicBezTo>
                      <a:pt x="58" y="83"/>
                      <a:pt x="72" y="101"/>
                      <a:pt x="77" y="108"/>
                    </a:cubicBezTo>
                  </a:path>
                </a:pathLst>
              </a:custGeom>
              <a:noFill/>
              <a:ln w="19050" cmpd="sng">
                <a:solidFill>
                  <a:srgbClr val="C8CAD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756" name="Group 43"/>
            <p:cNvGrpSpPr>
              <a:grpSpLocks/>
            </p:cNvGrpSpPr>
            <p:nvPr/>
          </p:nvGrpSpPr>
          <p:grpSpPr bwMode="auto">
            <a:xfrm rot="6666504" flipH="1" flipV="1">
              <a:off x="3891424" y="2966449"/>
              <a:ext cx="173862" cy="174545"/>
              <a:chOff x="1430" y="2925"/>
              <a:chExt cx="293" cy="263"/>
            </a:xfrm>
          </p:grpSpPr>
          <p:sp>
            <p:nvSpPr>
              <p:cNvPr id="1122" name="Freeform 44">
                <a:extLst>
                  <a:ext uri="{FF2B5EF4-FFF2-40B4-BE49-F238E27FC236}">
                    <a16:creationId xmlns:a16="http://schemas.microsoft.com/office/drawing/2014/main" id="{BE9830FA-9CB6-403C-81AF-1E758E1EC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9" y="2932"/>
                <a:ext cx="205" cy="253"/>
              </a:xfrm>
              <a:custGeom>
                <a:avLst/>
                <a:gdLst>
                  <a:gd name="T0" fmla="*/ 0 w 203"/>
                  <a:gd name="T1" fmla="*/ 4 h 259"/>
                  <a:gd name="T2" fmla="*/ 21 w 203"/>
                  <a:gd name="T3" fmla="*/ 37 h 259"/>
                  <a:gd name="T4" fmla="*/ 57 w 203"/>
                  <a:gd name="T5" fmla="*/ 83 h 259"/>
                  <a:gd name="T6" fmla="*/ 124 w 203"/>
                  <a:gd name="T7" fmla="*/ 75 h 259"/>
                  <a:gd name="T8" fmla="*/ 156 w 203"/>
                  <a:gd name="T9" fmla="*/ 62 h 259"/>
                  <a:gd name="T10" fmla="*/ 182 w 203"/>
                  <a:gd name="T11" fmla="*/ 79 h 259"/>
                  <a:gd name="T12" fmla="*/ 203 w 203"/>
                  <a:gd name="T13" fmla="*/ 105 h 259"/>
                  <a:gd name="T14" fmla="*/ 191 w 203"/>
                  <a:gd name="T15" fmla="*/ 142 h 259"/>
                  <a:gd name="T16" fmla="*/ 153 w 203"/>
                  <a:gd name="T17" fmla="*/ 184 h 259"/>
                  <a:gd name="T18" fmla="*/ 141 w 203"/>
                  <a:gd name="T19" fmla="*/ 218 h 259"/>
                  <a:gd name="T20" fmla="*/ 174 w 203"/>
                  <a:gd name="T21" fmla="*/ 259 h 2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3" h="259">
                    <a:moveTo>
                      <a:pt x="0" y="4"/>
                    </a:moveTo>
                    <a:cubicBezTo>
                      <a:pt x="5" y="0"/>
                      <a:pt x="14" y="23"/>
                      <a:pt x="21" y="37"/>
                    </a:cubicBezTo>
                    <a:cubicBezTo>
                      <a:pt x="31" y="50"/>
                      <a:pt x="40" y="77"/>
                      <a:pt x="57" y="83"/>
                    </a:cubicBezTo>
                    <a:cubicBezTo>
                      <a:pt x="80" y="100"/>
                      <a:pt x="98" y="82"/>
                      <a:pt x="124" y="75"/>
                    </a:cubicBezTo>
                    <a:cubicBezTo>
                      <a:pt x="142" y="71"/>
                      <a:pt x="146" y="61"/>
                      <a:pt x="156" y="62"/>
                    </a:cubicBezTo>
                    <a:cubicBezTo>
                      <a:pt x="166" y="67"/>
                      <a:pt x="174" y="73"/>
                      <a:pt x="182" y="79"/>
                    </a:cubicBezTo>
                    <a:cubicBezTo>
                      <a:pt x="187" y="88"/>
                      <a:pt x="196" y="96"/>
                      <a:pt x="203" y="105"/>
                    </a:cubicBezTo>
                    <a:cubicBezTo>
                      <a:pt x="202" y="119"/>
                      <a:pt x="203" y="133"/>
                      <a:pt x="191" y="142"/>
                    </a:cubicBezTo>
                    <a:cubicBezTo>
                      <a:pt x="181" y="155"/>
                      <a:pt x="161" y="167"/>
                      <a:pt x="153" y="184"/>
                    </a:cubicBezTo>
                    <a:cubicBezTo>
                      <a:pt x="144" y="210"/>
                      <a:pt x="138" y="194"/>
                      <a:pt x="141" y="218"/>
                    </a:cubicBezTo>
                    <a:cubicBezTo>
                      <a:pt x="153" y="234"/>
                      <a:pt x="174" y="256"/>
                      <a:pt x="174" y="259"/>
                    </a:cubicBezTo>
                  </a:path>
                </a:pathLst>
              </a:custGeom>
              <a:solidFill>
                <a:srgbClr val="C8CADA"/>
              </a:solidFill>
              <a:ln w="19050" cap="flat" cmpd="sng">
                <a:solidFill>
                  <a:srgbClr val="947DD5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23" name="Oval 45">
                <a:extLst>
                  <a:ext uri="{FF2B5EF4-FFF2-40B4-BE49-F238E27FC236}">
                    <a16:creationId xmlns:a16="http://schemas.microsoft.com/office/drawing/2014/main" id="{055101BC-6AA6-40AA-A1CF-27A2EF176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" y="2928"/>
                <a:ext cx="150" cy="156"/>
              </a:xfrm>
              <a:prstGeom prst="ellipse">
                <a:avLst/>
              </a:prstGeom>
              <a:solidFill>
                <a:srgbClr val="C8CADA"/>
              </a:solidFill>
              <a:ln w="19050" algn="ctr">
                <a:solidFill>
                  <a:srgbClr val="947DD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46">
                <a:extLst>
                  <a:ext uri="{FF2B5EF4-FFF2-40B4-BE49-F238E27FC236}">
                    <a16:creationId xmlns:a16="http://schemas.microsoft.com/office/drawing/2014/main" id="{0CA5743B-0D11-4EAF-B84B-BFCCEDFAC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994"/>
                <a:ext cx="89" cy="88"/>
              </a:xfrm>
              <a:custGeom>
                <a:avLst/>
                <a:gdLst>
                  <a:gd name="T0" fmla="*/ 47 w 89"/>
                  <a:gd name="T1" fmla="*/ 10 h 83"/>
                  <a:gd name="T2" fmla="*/ 29 w 89"/>
                  <a:gd name="T3" fmla="*/ 7 h 83"/>
                  <a:gd name="T4" fmla="*/ 32 w 89"/>
                  <a:gd name="T5" fmla="*/ 3 h 83"/>
                  <a:gd name="T6" fmla="*/ 25 w 89"/>
                  <a:gd name="T7" fmla="*/ 4 h 83"/>
                  <a:gd name="T8" fmla="*/ 11 w 89"/>
                  <a:gd name="T9" fmla="*/ 12 h 83"/>
                  <a:gd name="T10" fmla="*/ 29 w 89"/>
                  <a:gd name="T11" fmla="*/ 64 h 83"/>
                  <a:gd name="T12" fmla="*/ 46 w 89"/>
                  <a:gd name="T13" fmla="*/ 76 h 83"/>
                  <a:gd name="T14" fmla="*/ 83 w 89"/>
                  <a:gd name="T15" fmla="*/ 64 h 83"/>
                  <a:gd name="T16" fmla="*/ 89 w 89"/>
                  <a:gd name="T17" fmla="*/ 54 h 83"/>
                  <a:gd name="T18" fmla="*/ 62 w 89"/>
                  <a:gd name="T19" fmla="*/ 22 h 83"/>
                  <a:gd name="T20" fmla="*/ 47 w 89"/>
                  <a:gd name="T21" fmla="*/ 6 h 83"/>
                  <a:gd name="T22" fmla="*/ 38 w 89"/>
                  <a:gd name="T23" fmla="*/ 0 h 8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9" h="83">
                    <a:moveTo>
                      <a:pt x="47" y="10"/>
                    </a:moveTo>
                    <a:cubicBezTo>
                      <a:pt x="41" y="9"/>
                      <a:pt x="35" y="10"/>
                      <a:pt x="29" y="7"/>
                    </a:cubicBezTo>
                    <a:cubicBezTo>
                      <a:pt x="27" y="6"/>
                      <a:pt x="33" y="4"/>
                      <a:pt x="32" y="3"/>
                    </a:cubicBezTo>
                    <a:cubicBezTo>
                      <a:pt x="30" y="2"/>
                      <a:pt x="27" y="4"/>
                      <a:pt x="25" y="4"/>
                    </a:cubicBezTo>
                    <a:cubicBezTo>
                      <a:pt x="20" y="7"/>
                      <a:pt x="16" y="9"/>
                      <a:pt x="11" y="12"/>
                    </a:cubicBezTo>
                    <a:cubicBezTo>
                      <a:pt x="0" y="26"/>
                      <a:pt x="10" y="61"/>
                      <a:pt x="29" y="64"/>
                    </a:cubicBezTo>
                    <a:cubicBezTo>
                      <a:pt x="36" y="68"/>
                      <a:pt x="37" y="74"/>
                      <a:pt x="46" y="76"/>
                    </a:cubicBezTo>
                    <a:cubicBezTo>
                      <a:pt x="61" y="83"/>
                      <a:pt x="71" y="69"/>
                      <a:pt x="83" y="64"/>
                    </a:cubicBezTo>
                    <a:cubicBezTo>
                      <a:pt x="84" y="62"/>
                      <a:pt x="89" y="56"/>
                      <a:pt x="89" y="54"/>
                    </a:cubicBezTo>
                    <a:cubicBezTo>
                      <a:pt x="87" y="44"/>
                      <a:pt x="70" y="26"/>
                      <a:pt x="62" y="22"/>
                    </a:cubicBezTo>
                    <a:cubicBezTo>
                      <a:pt x="58" y="14"/>
                      <a:pt x="56" y="7"/>
                      <a:pt x="47" y="6"/>
                    </a:cubicBezTo>
                    <a:cubicBezTo>
                      <a:pt x="44" y="4"/>
                      <a:pt x="38" y="0"/>
                      <a:pt x="38" y="0"/>
                    </a:cubicBezTo>
                  </a:path>
                </a:pathLst>
              </a:custGeom>
              <a:solidFill>
                <a:srgbClr val="C8CA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47">
                <a:extLst>
                  <a:ext uri="{FF2B5EF4-FFF2-40B4-BE49-F238E27FC236}">
                    <a16:creationId xmlns:a16="http://schemas.microsoft.com/office/drawing/2014/main" id="{2C63083D-F452-491B-8371-D1AA730E9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3024"/>
                <a:ext cx="78" cy="107"/>
              </a:xfrm>
              <a:custGeom>
                <a:avLst/>
                <a:gdLst>
                  <a:gd name="T0" fmla="*/ 0 w 77"/>
                  <a:gd name="T1" fmla="*/ 0 h 108"/>
                  <a:gd name="T2" fmla="*/ 29 w 77"/>
                  <a:gd name="T3" fmla="*/ 42 h 108"/>
                  <a:gd name="T4" fmla="*/ 50 w 77"/>
                  <a:gd name="T5" fmla="*/ 72 h 108"/>
                  <a:gd name="T6" fmla="*/ 77 w 77"/>
                  <a:gd name="T7" fmla="*/ 108 h 1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08">
                    <a:moveTo>
                      <a:pt x="0" y="0"/>
                    </a:moveTo>
                    <a:cubicBezTo>
                      <a:pt x="5" y="7"/>
                      <a:pt x="19" y="28"/>
                      <a:pt x="29" y="42"/>
                    </a:cubicBezTo>
                    <a:cubicBezTo>
                      <a:pt x="37" y="54"/>
                      <a:pt x="42" y="61"/>
                      <a:pt x="50" y="72"/>
                    </a:cubicBezTo>
                    <a:cubicBezTo>
                      <a:pt x="58" y="83"/>
                      <a:pt x="72" y="101"/>
                      <a:pt x="77" y="108"/>
                    </a:cubicBezTo>
                  </a:path>
                </a:pathLst>
              </a:custGeom>
              <a:noFill/>
              <a:ln w="19050" cmpd="sng">
                <a:solidFill>
                  <a:srgbClr val="C8CAD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15" name="Oval 48">
              <a:extLst>
                <a:ext uri="{FF2B5EF4-FFF2-40B4-BE49-F238E27FC236}">
                  <a16:creationId xmlns:a16="http://schemas.microsoft.com/office/drawing/2014/main" id="{20AE9AEB-C70D-480E-BC0D-539029DCB4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43033" flipH="1" flipV="1">
              <a:off x="3966151" y="3218627"/>
              <a:ext cx="65865" cy="7101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16" name="Oval 50">
              <a:extLst>
                <a:ext uri="{FF2B5EF4-FFF2-40B4-BE49-F238E27FC236}">
                  <a16:creationId xmlns:a16="http://schemas.microsoft.com/office/drawing/2014/main" id="{3EA3C561-7521-43C8-BEB5-3718AE374C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43033" flipH="1" flipV="1">
              <a:off x="3270160" y="3061068"/>
              <a:ext cx="65865" cy="71020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17" name="Oval 32">
              <a:extLst>
                <a:ext uri="{FF2B5EF4-FFF2-40B4-BE49-F238E27FC236}">
                  <a16:creationId xmlns:a16="http://schemas.microsoft.com/office/drawing/2014/main" id="{BF22EA30-5591-4B3B-BCB7-D2F268F275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2261" flipH="1" flipV="1">
              <a:off x="4123691" y="3223786"/>
              <a:ext cx="102009" cy="100734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18" name="Oval 48">
              <a:extLst>
                <a:ext uri="{FF2B5EF4-FFF2-40B4-BE49-F238E27FC236}">
                  <a16:creationId xmlns:a16="http://schemas.microsoft.com/office/drawing/2014/main" id="{E0F8FDC6-B62C-4933-8004-963EEAB987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2261" flipH="1" flipV="1">
              <a:off x="3463855" y="3186334"/>
              <a:ext cx="65855" cy="71030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19" name="Oval 34">
              <a:extLst>
                <a:ext uri="{FF2B5EF4-FFF2-40B4-BE49-F238E27FC236}">
                  <a16:creationId xmlns:a16="http://schemas.microsoft.com/office/drawing/2014/main" id="{326F51AA-05E7-47F8-866F-0B42E0DA2C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2261" flipH="1" flipV="1">
              <a:off x="3966157" y="3347767"/>
              <a:ext cx="102009" cy="102026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20" name="Oval 35">
              <a:extLst>
                <a:ext uri="{FF2B5EF4-FFF2-40B4-BE49-F238E27FC236}">
                  <a16:creationId xmlns:a16="http://schemas.microsoft.com/office/drawing/2014/main" id="{A8EE3FDD-3EB8-4C61-8E1B-028186C5DF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2261" flipH="1" flipV="1">
              <a:off x="3231427" y="3225078"/>
              <a:ext cx="102010" cy="102025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21" name="Oval 48">
              <a:extLst>
                <a:ext uri="{FF2B5EF4-FFF2-40B4-BE49-F238E27FC236}">
                  <a16:creationId xmlns:a16="http://schemas.microsoft.com/office/drawing/2014/main" id="{8DBCE79C-BDC8-4CEF-85AD-10D094E05B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2261" flipH="1" flipV="1">
              <a:off x="4330293" y="3141133"/>
              <a:ext cx="65854" cy="69739"/>
            </a:xfrm>
            <a:prstGeom prst="ellipse">
              <a:avLst/>
            </a:prstGeom>
            <a:solidFill>
              <a:srgbClr val="C8CADA"/>
            </a:solidFill>
            <a:ln w="19050" algn="ctr">
              <a:solidFill>
                <a:srgbClr val="947DD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cxnSp>
        <p:nvCxnSpPr>
          <p:cNvPr id="1146" name="Gerader Verbinder 1145"/>
          <p:cNvCxnSpPr>
            <a:cxnSpLocks noChangeShapeType="1"/>
          </p:cNvCxnSpPr>
          <p:nvPr/>
        </p:nvCxnSpPr>
        <p:spPr bwMode="auto">
          <a:xfrm>
            <a:off x="2876698" y="3150463"/>
            <a:ext cx="7210425" cy="0"/>
          </a:xfrm>
          <a:prstGeom prst="line">
            <a:avLst/>
          </a:prstGeom>
          <a:noFill/>
          <a:ln w="38100" algn="ctr">
            <a:solidFill>
              <a:srgbClr val="1F4E79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8" name="Textfeld 1147"/>
          <p:cNvSpPr txBox="1">
            <a:spLocks noChangeArrowheads="1"/>
          </p:cNvSpPr>
          <p:nvPr/>
        </p:nvSpPr>
        <p:spPr bwMode="auto">
          <a:xfrm>
            <a:off x="2756048" y="3198088"/>
            <a:ext cx="1687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Degranulators</a:t>
            </a:r>
          </a:p>
        </p:txBody>
      </p:sp>
      <p:sp>
        <p:nvSpPr>
          <p:cNvPr id="1153" name="Halbbogen 10">
            <a:extLst>
              <a:ext uri="{FF2B5EF4-FFF2-40B4-BE49-F238E27FC236}">
                <a16:creationId xmlns:a16="http://schemas.microsoft.com/office/drawing/2014/main" id="{D0C4FA45-4DB3-416D-83F1-B01CEADC3C96}"/>
              </a:ext>
            </a:extLst>
          </p:cNvPr>
          <p:cNvSpPr/>
          <p:nvPr/>
        </p:nvSpPr>
        <p:spPr>
          <a:xfrm rot="10800000">
            <a:off x="2840185" y="4156938"/>
            <a:ext cx="7240588" cy="1838325"/>
          </a:xfrm>
          <a:custGeom>
            <a:avLst/>
            <a:gdLst>
              <a:gd name="connsiteX0" fmla="*/ 39 w 5891002"/>
              <a:gd name="connsiteY0" fmla="*/ 677252 h 1361538"/>
              <a:gd name="connsiteX1" fmla="*/ 2945907 w 5891002"/>
              <a:gd name="connsiteY1" fmla="*/ 0 h 1361538"/>
              <a:gd name="connsiteX2" fmla="*/ 5891001 w 5891002"/>
              <a:gd name="connsiteY2" fmla="*/ 680770 h 1361538"/>
              <a:gd name="connsiteX3" fmla="*/ 5550618 w 5891002"/>
              <a:gd name="connsiteY3" fmla="*/ 680769 h 1361538"/>
              <a:gd name="connsiteX4" fmla="*/ 2945704 w 5891002"/>
              <a:gd name="connsiteY4" fmla="*/ 340384 h 1361538"/>
              <a:gd name="connsiteX5" fmla="*/ 340493 w 5891002"/>
              <a:gd name="connsiteY5" fmla="*/ 677659 h 1361538"/>
              <a:gd name="connsiteX6" fmla="*/ 39 w 5891002"/>
              <a:gd name="connsiteY6" fmla="*/ 677252 h 1361538"/>
              <a:gd name="connsiteX0" fmla="*/ 0 w 5890962"/>
              <a:gd name="connsiteY0" fmla="*/ 677252 h 680770"/>
              <a:gd name="connsiteX1" fmla="*/ 2945868 w 5890962"/>
              <a:gd name="connsiteY1" fmla="*/ 0 h 680770"/>
              <a:gd name="connsiteX2" fmla="*/ 5890962 w 5890962"/>
              <a:gd name="connsiteY2" fmla="*/ 680770 h 680770"/>
              <a:gd name="connsiteX3" fmla="*/ 5550579 w 5890962"/>
              <a:gd name="connsiteY3" fmla="*/ 680769 h 680770"/>
              <a:gd name="connsiteX4" fmla="*/ 2942523 w 5890962"/>
              <a:gd name="connsiteY4" fmla="*/ 205266 h 680770"/>
              <a:gd name="connsiteX5" fmla="*/ 340454 w 5890962"/>
              <a:gd name="connsiteY5" fmla="*/ 677659 h 680770"/>
              <a:gd name="connsiteX6" fmla="*/ 0 w 5890962"/>
              <a:gd name="connsiteY6" fmla="*/ 677252 h 680770"/>
              <a:gd name="connsiteX0" fmla="*/ 0 w 5890962"/>
              <a:gd name="connsiteY0" fmla="*/ 677252 h 680996"/>
              <a:gd name="connsiteX1" fmla="*/ 2945868 w 5890962"/>
              <a:gd name="connsiteY1" fmla="*/ 0 h 680996"/>
              <a:gd name="connsiteX2" fmla="*/ 5890962 w 5890962"/>
              <a:gd name="connsiteY2" fmla="*/ 680770 h 680996"/>
              <a:gd name="connsiteX3" fmla="*/ 5550579 w 5890962"/>
              <a:gd name="connsiteY3" fmla="*/ 680769 h 680996"/>
              <a:gd name="connsiteX4" fmla="*/ 2942523 w 5890962"/>
              <a:gd name="connsiteY4" fmla="*/ 205266 h 680996"/>
              <a:gd name="connsiteX5" fmla="*/ 644142 w 5890962"/>
              <a:gd name="connsiteY5" fmla="*/ 680996 h 680996"/>
              <a:gd name="connsiteX6" fmla="*/ 0 w 5890962"/>
              <a:gd name="connsiteY6" fmla="*/ 677252 h 680996"/>
              <a:gd name="connsiteX0" fmla="*/ 0 w 5890962"/>
              <a:gd name="connsiteY0" fmla="*/ 677252 h 684106"/>
              <a:gd name="connsiteX1" fmla="*/ 2945868 w 5890962"/>
              <a:gd name="connsiteY1" fmla="*/ 0 h 684106"/>
              <a:gd name="connsiteX2" fmla="*/ 5890962 w 5890962"/>
              <a:gd name="connsiteY2" fmla="*/ 680770 h 684106"/>
              <a:gd name="connsiteX3" fmla="*/ 5250229 w 5890962"/>
              <a:gd name="connsiteY3" fmla="*/ 684106 h 684106"/>
              <a:gd name="connsiteX4" fmla="*/ 2942523 w 5890962"/>
              <a:gd name="connsiteY4" fmla="*/ 205266 h 684106"/>
              <a:gd name="connsiteX5" fmla="*/ 644142 w 5890962"/>
              <a:gd name="connsiteY5" fmla="*/ 680996 h 684106"/>
              <a:gd name="connsiteX6" fmla="*/ 0 w 5890962"/>
              <a:gd name="connsiteY6" fmla="*/ 677252 h 684106"/>
              <a:gd name="connsiteX0" fmla="*/ 0 w 5890962"/>
              <a:gd name="connsiteY0" fmla="*/ 677252 h 684106"/>
              <a:gd name="connsiteX1" fmla="*/ 2945868 w 5890962"/>
              <a:gd name="connsiteY1" fmla="*/ 0 h 684106"/>
              <a:gd name="connsiteX2" fmla="*/ 5890962 w 5890962"/>
              <a:gd name="connsiteY2" fmla="*/ 680770 h 684106"/>
              <a:gd name="connsiteX3" fmla="*/ 5250229 w 5890962"/>
              <a:gd name="connsiteY3" fmla="*/ 684106 h 684106"/>
              <a:gd name="connsiteX4" fmla="*/ 2942523 w 5890962"/>
              <a:gd name="connsiteY4" fmla="*/ 292034 h 684106"/>
              <a:gd name="connsiteX5" fmla="*/ 644142 w 5890962"/>
              <a:gd name="connsiteY5" fmla="*/ 680996 h 684106"/>
              <a:gd name="connsiteX6" fmla="*/ 0 w 5890962"/>
              <a:gd name="connsiteY6" fmla="*/ 677252 h 684106"/>
              <a:gd name="connsiteX0" fmla="*/ 0 w 5890962"/>
              <a:gd name="connsiteY0" fmla="*/ 677252 h 684106"/>
              <a:gd name="connsiteX1" fmla="*/ 2945868 w 5890962"/>
              <a:gd name="connsiteY1" fmla="*/ 0 h 684106"/>
              <a:gd name="connsiteX2" fmla="*/ 5890962 w 5890962"/>
              <a:gd name="connsiteY2" fmla="*/ 680770 h 684106"/>
              <a:gd name="connsiteX3" fmla="*/ 5250229 w 5890962"/>
              <a:gd name="connsiteY3" fmla="*/ 684106 h 684106"/>
              <a:gd name="connsiteX4" fmla="*/ 2942523 w 5890962"/>
              <a:gd name="connsiteY4" fmla="*/ 260755 h 684106"/>
              <a:gd name="connsiteX5" fmla="*/ 644142 w 5890962"/>
              <a:gd name="connsiteY5" fmla="*/ 680996 h 684106"/>
              <a:gd name="connsiteX6" fmla="*/ 0 w 5890962"/>
              <a:gd name="connsiteY6" fmla="*/ 677252 h 684106"/>
              <a:gd name="connsiteX0" fmla="*/ 0 w 5890962"/>
              <a:gd name="connsiteY0" fmla="*/ 677252 h 684106"/>
              <a:gd name="connsiteX1" fmla="*/ 2945868 w 5890962"/>
              <a:gd name="connsiteY1" fmla="*/ 0 h 684106"/>
              <a:gd name="connsiteX2" fmla="*/ 5890962 w 5890962"/>
              <a:gd name="connsiteY2" fmla="*/ 680770 h 684106"/>
              <a:gd name="connsiteX3" fmla="*/ 5250229 w 5890962"/>
              <a:gd name="connsiteY3" fmla="*/ 684106 h 684106"/>
              <a:gd name="connsiteX4" fmla="*/ 2933469 w 5890962"/>
              <a:gd name="connsiteY4" fmla="*/ 223490 h 684106"/>
              <a:gd name="connsiteX5" fmla="*/ 644142 w 5890962"/>
              <a:gd name="connsiteY5" fmla="*/ 680996 h 684106"/>
              <a:gd name="connsiteX6" fmla="*/ 0 w 5890962"/>
              <a:gd name="connsiteY6" fmla="*/ 677252 h 68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0962" h="684106">
                <a:moveTo>
                  <a:pt x="0" y="677252"/>
                </a:moveTo>
                <a:cubicBezTo>
                  <a:pt x="8375" y="302615"/>
                  <a:pt x="1324894" y="-52"/>
                  <a:pt x="2945868" y="0"/>
                </a:cubicBezTo>
                <a:cubicBezTo>
                  <a:pt x="4572466" y="52"/>
                  <a:pt x="5890964" y="304828"/>
                  <a:pt x="5890962" y="680770"/>
                </a:cubicBezTo>
                <a:lnTo>
                  <a:pt x="5250229" y="684106"/>
                </a:lnTo>
                <a:cubicBezTo>
                  <a:pt x="5250229" y="496127"/>
                  <a:pt x="4372156" y="223505"/>
                  <a:pt x="2933469" y="223490"/>
                </a:cubicBezTo>
                <a:cubicBezTo>
                  <a:pt x="1503910" y="223475"/>
                  <a:pt x="657202" y="494217"/>
                  <a:pt x="644142" y="680996"/>
                </a:cubicBezTo>
                <a:lnTo>
                  <a:pt x="0" y="677252"/>
                </a:lnTo>
                <a:close/>
              </a:path>
            </a:pathLst>
          </a:custGeom>
          <a:solidFill>
            <a:srgbClr val="5B9BD5">
              <a:lumMod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spcFirstLastPara="1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54" name="Ellipse 1153">
            <a:extLst>
              <a:ext uri="{FF2B5EF4-FFF2-40B4-BE49-F238E27FC236}">
                <a16:creationId xmlns:a16="http://schemas.microsoft.com/office/drawing/2014/main" id="{18239CEE-5E15-40DF-A46E-B754F797CA76}"/>
              </a:ext>
            </a:extLst>
          </p:cNvPr>
          <p:cNvSpPr/>
          <p:nvPr/>
        </p:nvSpPr>
        <p:spPr>
          <a:xfrm rot="10800000">
            <a:off x="1925785" y="1778863"/>
            <a:ext cx="8951913" cy="4511675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anchor="ctr">
            <a:prstTxWarp prst="textArchUp">
              <a:avLst>
                <a:gd name="adj" fmla="val 11235435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55" name="Ellipse 1154">
            <a:extLst>
              <a:ext uri="{FF2B5EF4-FFF2-40B4-BE49-F238E27FC236}">
                <a16:creationId xmlns:a16="http://schemas.microsoft.com/office/drawing/2014/main" id="{7A876AFC-73D1-43C8-AF78-962ECDFC6CD7}"/>
              </a:ext>
            </a:extLst>
          </p:cNvPr>
          <p:cNvSpPr/>
          <p:nvPr/>
        </p:nvSpPr>
        <p:spPr>
          <a:xfrm>
            <a:off x="2758295" y="2907694"/>
            <a:ext cx="7395381" cy="3373391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anchor="ctr">
            <a:prstTxWarp prst="textArchDown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Autoimmunity</a:t>
            </a:r>
            <a:endParaRPr kumimoji="0" lang="de-DE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56" name="Textfeld 1155"/>
          <p:cNvSpPr txBox="1">
            <a:spLocks noChangeArrowheads="1"/>
          </p:cNvSpPr>
          <p:nvPr/>
        </p:nvSpPr>
        <p:spPr bwMode="auto">
          <a:xfrm>
            <a:off x="4949973" y="4845913"/>
            <a:ext cx="12160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IgE</a:t>
            </a:r>
          </a:p>
        </p:txBody>
      </p:sp>
      <p:sp>
        <p:nvSpPr>
          <p:cNvPr id="1147" name="Textfeld 1146"/>
          <p:cNvSpPr txBox="1">
            <a:spLocks noChangeArrowheads="1"/>
          </p:cNvSpPr>
          <p:nvPr/>
        </p:nvSpPr>
        <p:spPr bwMode="auto">
          <a:xfrm>
            <a:off x="2756048" y="2667863"/>
            <a:ext cx="142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Modulators</a:t>
            </a:r>
          </a:p>
        </p:txBody>
      </p:sp>
      <p:grpSp>
        <p:nvGrpSpPr>
          <p:cNvPr id="1149" name="Gruppieren 1148"/>
          <p:cNvGrpSpPr>
            <a:grpSpLocks/>
          </p:cNvGrpSpPr>
          <p:nvPr/>
        </p:nvGrpSpPr>
        <p:grpSpPr bwMode="auto">
          <a:xfrm>
            <a:off x="2038498" y="16738"/>
            <a:ext cx="8953500" cy="4510088"/>
            <a:chOff x="-162962" y="-96299"/>
            <a:chExt cx="7282039" cy="3669534"/>
          </a:xfrm>
        </p:grpSpPr>
        <p:sp>
          <p:nvSpPr>
            <p:cNvPr id="1150" name="Halbbogen 10">
              <a:extLst>
                <a:ext uri="{FF2B5EF4-FFF2-40B4-BE49-F238E27FC236}">
                  <a16:creationId xmlns:a16="http://schemas.microsoft.com/office/drawing/2014/main" id="{772D9DD8-CF35-43E7-99C5-04E011D0C4C4}"/>
                </a:ext>
              </a:extLst>
            </p:cNvPr>
            <p:cNvSpPr/>
            <p:nvPr/>
          </p:nvSpPr>
          <p:spPr>
            <a:xfrm>
              <a:off x="483900" y="143945"/>
              <a:ext cx="5891480" cy="1495713"/>
            </a:xfrm>
            <a:custGeom>
              <a:avLst/>
              <a:gdLst>
                <a:gd name="connsiteX0" fmla="*/ 39 w 5891002"/>
                <a:gd name="connsiteY0" fmla="*/ 677252 h 1361538"/>
                <a:gd name="connsiteX1" fmla="*/ 2945907 w 5891002"/>
                <a:gd name="connsiteY1" fmla="*/ 0 h 1361538"/>
                <a:gd name="connsiteX2" fmla="*/ 5891001 w 5891002"/>
                <a:gd name="connsiteY2" fmla="*/ 680770 h 1361538"/>
                <a:gd name="connsiteX3" fmla="*/ 5550618 w 5891002"/>
                <a:gd name="connsiteY3" fmla="*/ 680769 h 1361538"/>
                <a:gd name="connsiteX4" fmla="*/ 2945704 w 5891002"/>
                <a:gd name="connsiteY4" fmla="*/ 340384 h 1361538"/>
                <a:gd name="connsiteX5" fmla="*/ 340493 w 5891002"/>
                <a:gd name="connsiteY5" fmla="*/ 677659 h 1361538"/>
                <a:gd name="connsiteX6" fmla="*/ 39 w 5891002"/>
                <a:gd name="connsiteY6" fmla="*/ 677252 h 1361538"/>
                <a:gd name="connsiteX0" fmla="*/ 0 w 5890962"/>
                <a:gd name="connsiteY0" fmla="*/ 677252 h 680770"/>
                <a:gd name="connsiteX1" fmla="*/ 2945868 w 5890962"/>
                <a:gd name="connsiteY1" fmla="*/ 0 h 680770"/>
                <a:gd name="connsiteX2" fmla="*/ 5890962 w 5890962"/>
                <a:gd name="connsiteY2" fmla="*/ 680770 h 680770"/>
                <a:gd name="connsiteX3" fmla="*/ 5550579 w 5890962"/>
                <a:gd name="connsiteY3" fmla="*/ 680769 h 680770"/>
                <a:gd name="connsiteX4" fmla="*/ 2942523 w 5890962"/>
                <a:gd name="connsiteY4" fmla="*/ 205266 h 680770"/>
                <a:gd name="connsiteX5" fmla="*/ 340454 w 5890962"/>
                <a:gd name="connsiteY5" fmla="*/ 677659 h 680770"/>
                <a:gd name="connsiteX6" fmla="*/ 0 w 5890962"/>
                <a:gd name="connsiteY6" fmla="*/ 677252 h 680770"/>
                <a:gd name="connsiteX0" fmla="*/ 0 w 5890962"/>
                <a:gd name="connsiteY0" fmla="*/ 677252 h 680996"/>
                <a:gd name="connsiteX1" fmla="*/ 2945868 w 5890962"/>
                <a:gd name="connsiteY1" fmla="*/ 0 h 680996"/>
                <a:gd name="connsiteX2" fmla="*/ 5890962 w 5890962"/>
                <a:gd name="connsiteY2" fmla="*/ 680770 h 680996"/>
                <a:gd name="connsiteX3" fmla="*/ 5550579 w 5890962"/>
                <a:gd name="connsiteY3" fmla="*/ 680769 h 680996"/>
                <a:gd name="connsiteX4" fmla="*/ 2942523 w 5890962"/>
                <a:gd name="connsiteY4" fmla="*/ 205266 h 680996"/>
                <a:gd name="connsiteX5" fmla="*/ 644142 w 5890962"/>
                <a:gd name="connsiteY5" fmla="*/ 680996 h 680996"/>
                <a:gd name="connsiteX6" fmla="*/ 0 w 5890962"/>
                <a:gd name="connsiteY6" fmla="*/ 677252 h 680996"/>
                <a:gd name="connsiteX0" fmla="*/ 0 w 5890962"/>
                <a:gd name="connsiteY0" fmla="*/ 677252 h 684106"/>
                <a:gd name="connsiteX1" fmla="*/ 2945868 w 5890962"/>
                <a:gd name="connsiteY1" fmla="*/ 0 h 684106"/>
                <a:gd name="connsiteX2" fmla="*/ 5890962 w 5890962"/>
                <a:gd name="connsiteY2" fmla="*/ 680770 h 684106"/>
                <a:gd name="connsiteX3" fmla="*/ 5250229 w 5890962"/>
                <a:gd name="connsiteY3" fmla="*/ 684106 h 684106"/>
                <a:gd name="connsiteX4" fmla="*/ 2942523 w 5890962"/>
                <a:gd name="connsiteY4" fmla="*/ 205266 h 684106"/>
                <a:gd name="connsiteX5" fmla="*/ 644142 w 5890962"/>
                <a:gd name="connsiteY5" fmla="*/ 680996 h 684106"/>
                <a:gd name="connsiteX6" fmla="*/ 0 w 5890962"/>
                <a:gd name="connsiteY6" fmla="*/ 677252 h 684106"/>
                <a:gd name="connsiteX0" fmla="*/ 0 w 5890962"/>
                <a:gd name="connsiteY0" fmla="*/ 677252 h 684106"/>
                <a:gd name="connsiteX1" fmla="*/ 2945868 w 5890962"/>
                <a:gd name="connsiteY1" fmla="*/ 0 h 684106"/>
                <a:gd name="connsiteX2" fmla="*/ 5890962 w 5890962"/>
                <a:gd name="connsiteY2" fmla="*/ 680770 h 684106"/>
                <a:gd name="connsiteX3" fmla="*/ 5250229 w 5890962"/>
                <a:gd name="connsiteY3" fmla="*/ 684106 h 684106"/>
                <a:gd name="connsiteX4" fmla="*/ 2942523 w 5890962"/>
                <a:gd name="connsiteY4" fmla="*/ 292034 h 684106"/>
                <a:gd name="connsiteX5" fmla="*/ 644142 w 5890962"/>
                <a:gd name="connsiteY5" fmla="*/ 680996 h 684106"/>
                <a:gd name="connsiteX6" fmla="*/ 0 w 5890962"/>
                <a:gd name="connsiteY6" fmla="*/ 677252 h 684106"/>
                <a:gd name="connsiteX0" fmla="*/ 0 w 5890962"/>
                <a:gd name="connsiteY0" fmla="*/ 677252 h 684106"/>
                <a:gd name="connsiteX1" fmla="*/ 2945868 w 5890962"/>
                <a:gd name="connsiteY1" fmla="*/ 0 h 684106"/>
                <a:gd name="connsiteX2" fmla="*/ 5890962 w 5890962"/>
                <a:gd name="connsiteY2" fmla="*/ 680770 h 684106"/>
                <a:gd name="connsiteX3" fmla="*/ 5250229 w 5890962"/>
                <a:gd name="connsiteY3" fmla="*/ 684106 h 684106"/>
                <a:gd name="connsiteX4" fmla="*/ 2942523 w 5890962"/>
                <a:gd name="connsiteY4" fmla="*/ 260755 h 684106"/>
                <a:gd name="connsiteX5" fmla="*/ 644142 w 5890962"/>
                <a:gd name="connsiteY5" fmla="*/ 680996 h 684106"/>
                <a:gd name="connsiteX6" fmla="*/ 0 w 5890962"/>
                <a:gd name="connsiteY6" fmla="*/ 677252 h 684106"/>
                <a:gd name="connsiteX0" fmla="*/ 0 w 5890962"/>
                <a:gd name="connsiteY0" fmla="*/ 677252 h 684106"/>
                <a:gd name="connsiteX1" fmla="*/ 2945868 w 5890962"/>
                <a:gd name="connsiteY1" fmla="*/ 0 h 684106"/>
                <a:gd name="connsiteX2" fmla="*/ 5890962 w 5890962"/>
                <a:gd name="connsiteY2" fmla="*/ 680770 h 684106"/>
                <a:gd name="connsiteX3" fmla="*/ 5250229 w 5890962"/>
                <a:gd name="connsiteY3" fmla="*/ 684106 h 684106"/>
                <a:gd name="connsiteX4" fmla="*/ 2933469 w 5890962"/>
                <a:gd name="connsiteY4" fmla="*/ 223490 h 684106"/>
                <a:gd name="connsiteX5" fmla="*/ 644142 w 5890962"/>
                <a:gd name="connsiteY5" fmla="*/ 680996 h 684106"/>
                <a:gd name="connsiteX6" fmla="*/ 0 w 5890962"/>
                <a:gd name="connsiteY6" fmla="*/ 677252 h 68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0962" h="684106">
                  <a:moveTo>
                    <a:pt x="0" y="677252"/>
                  </a:moveTo>
                  <a:cubicBezTo>
                    <a:pt x="8375" y="302615"/>
                    <a:pt x="1324894" y="-52"/>
                    <a:pt x="2945868" y="0"/>
                  </a:cubicBezTo>
                  <a:cubicBezTo>
                    <a:pt x="4572466" y="52"/>
                    <a:pt x="5890964" y="304828"/>
                    <a:pt x="5890962" y="680770"/>
                  </a:cubicBezTo>
                  <a:lnTo>
                    <a:pt x="5250229" y="684106"/>
                  </a:lnTo>
                  <a:cubicBezTo>
                    <a:pt x="5250229" y="496127"/>
                    <a:pt x="4372156" y="223505"/>
                    <a:pt x="2933469" y="223490"/>
                  </a:cubicBezTo>
                  <a:cubicBezTo>
                    <a:pt x="1503910" y="223475"/>
                    <a:pt x="657202" y="494217"/>
                    <a:pt x="644142" y="680996"/>
                  </a:cubicBezTo>
                  <a:lnTo>
                    <a:pt x="0" y="677252"/>
                  </a:lnTo>
                  <a:close/>
                </a:path>
              </a:pathLst>
            </a:custGeom>
            <a:solidFill>
              <a:srgbClr val="5B9BD5">
                <a:lumMod val="5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spcFirstLastPara="1" anchor="ctr">
              <a:prstTxWarp prst="textArchUp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1" name="Ellipse 1150">
              <a:extLst>
                <a:ext uri="{FF2B5EF4-FFF2-40B4-BE49-F238E27FC236}">
                  <a16:creationId xmlns:a16="http://schemas.microsoft.com/office/drawing/2014/main" id="{6F133875-3C6D-4BC6-8518-140FFF99D7A4}"/>
                </a:ext>
              </a:extLst>
            </p:cNvPr>
            <p:cNvSpPr/>
            <p:nvPr/>
          </p:nvSpPr>
          <p:spPr>
            <a:xfrm>
              <a:off x="-162962" y="-96299"/>
              <a:ext cx="7282039" cy="3669534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anchor="ctr">
              <a:prstTxWarp prst="textArchUp">
                <a:avLst>
                  <a:gd name="adj" fmla="val 11235435"/>
                </a:avLst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</a:t>
              </a:r>
              <a:r>
                <a:rPr kumimoji="0" lang="de-DE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tress</a:t>
              </a: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de-DE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foodstuff</a:t>
              </a: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de-DE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drugs</a:t>
              </a: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    i</a:t>
              </a:r>
              <a:r>
                <a:rPr kumimoji="0" lang="de-DE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nfections</a:t>
              </a:r>
              <a:endPara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52" name="Ellipse 1151">
            <a:extLst>
              <a:ext uri="{FF2B5EF4-FFF2-40B4-BE49-F238E27FC236}">
                <a16:creationId xmlns:a16="http://schemas.microsoft.com/office/drawing/2014/main" id="{82567FA6-304D-409D-98E9-0D3C2FF119E0}"/>
              </a:ext>
            </a:extLst>
          </p:cNvPr>
          <p:cNvSpPr/>
          <p:nvPr/>
        </p:nvSpPr>
        <p:spPr>
          <a:xfrm>
            <a:off x="2772682" y="610613"/>
            <a:ext cx="7395381" cy="4511162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anchor="ctr">
            <a:prstTxWarp prst="textArchUp">
              <a:avLst>
                <a:gd name="adj" fmla="val 11650348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neuropeptides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pseudoallergens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complement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bacteria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57" name="Gerade Verbindung mit Pfeil 1156"/>
          <p:cNvCxnSpPr>
            <a:cxnSpLocks noChangeShapeType="1"/>
          </p:cNvCxnSpPr>
          <p:nvPr/>
        </p:nvCxnSpPr>
        <p:spPr bwMode="auto">
          <a:xfrm flipH="1">
            <a:off x="7664598" y="2080488"/>
            <a:ext cx="763587" cy="377825"/>
          </a:xfrm>
          <a:prstGeom prst="straightConnector1">
            <a:avLst/>
          </a:prstGeom>
          <a:noFill/>
          <a:ln w="19050" algn="ctr">
            <a:solidFill>
              <a:srgbClr val="1F4E7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8" name="Gerade Verbindung mit Pfeil 1157"/>
          <p:cNvCxnSpPr>
            <a:cxnSpLocks noChangeShapeType="1"/>
          </p:cNvCxnSpPr>
          <p:nvPr/>
        </p:nvCxnSpPr>
        <p:spPr bwMode="auto">
          <a:xfrm>
            <a:off x="4480073" y="2080488"/>
            <a:ext cx="762000" cy="377825"/>
          </a:xfrm>
          <a:prstGeom prst="straightConnector1">
            <a:avLst/>
          </a:prstGeom>
          <a:noFill/>
          <a:ln w="19050" algn="ctr">
            <a:solidFill>
              <a:srgbClr val="1F4E7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9" name="Gerade Verbindung mit Pfeil 1158"/>
          <p:cNvCxnSpPr>
            <a:cxnSpLocks noChangeShapeType="1"/>
          </p:cNvCxnSpPr>
          <p:nvPr/>
        </p:nvCxnSpPr>
        <p:spPr bwMode="auto">
          <a:xfrm>
            <a:off x="5819923" y="1483588"/>
            <a:ext cx="125412" cy="517525"/>
          </a:xfrm>
          <a:prstGeom prst="straightConnector1">
            <a:avLst/>
          </a:prstGeom>
          <a:noFill/>
          <a:ln w="19050" algn="ctr">
            <a:solidFill>
              <a:srgbClr val="1F4E7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0" name="Gerade Verbindung mit Pfeil 1159"/>
          <p:cNvCxnSpPr>
            <a:cxnSpLocks noChangeShapeType="1"/>
          </p:cNvCxnSpPr>
          <p:nvPr/>
        </p:nvCxnSpPr>
        <p:spPr bwMode="auto">
          <a:xfrm flipH="1">
            <a:off x="7040710" y="1483588"/>
            <a:ext cx="125413" cy="517525"/>
          </a:xfrm>
          <a:prstGeom prst="straightConnector1">
            <a:avLst/>
          </a:prstGeom>
          <a:noFill/>
          <a:ln w="19050" algn="ctr">
            <a:solidFill>
              <a:srgbClr val="1F4E7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1" name="Rechteck 160"/>
          <p:cNvSpPr/>
          <p:nvPr/>
        </p:nvSpPr>
        <p:spPr>
          <a:xfrm>
            <a:off x="8869510" y="5944161"/>
            <a:ext cx="4310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Maurer et al., </a:t>
            </a:r>
            <a:r>
              <a:rPr lang="de-DE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Ärztl. J. </a:t>
            </a:r>
            <a:r>
              <a:rPr lang="de-DE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Dermatol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. 2018: 2; 20-22</a:t>
            </a:r>
          </a:p>
        </p:txBody>
      </p:sp>
      <p:sp>
        <p:nvSpPr>
          <p:cNvPr id="2" name="Rechteck 1"/>
          <p:cNvSpPr/>
          <p:nvPr/>
        </p:nvSpPr>
        <p:spPr>
          <a:xfrm rot="16200000">
            <a:off x="-2270481" y="2661792"/>
            <a:ext cx="64008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33068">
              <a:spcAft>
                <a:spcPct val="50000"/>
              </a:spcAft>
            </a:pPr>
            <a:r>
              <a:rPr lang="en-US" sz="3200" dirty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Working hypothesis on the pathogenesis of urticaria</a:t>
            </a:r>
          </a:p>
        </p:txBody>
      </p:sp>
    </p:spTree>
    <p:extLst>
      <p:ext uri="{BB962C8B-B14F-4D97-AF65-F5344CB8AC3E}">
        <p14:creationId xmlns:p14="http://schemas.microsoft.com/office/powerpoint/2010/main" val="200650168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0"/>
          <p:cNvSpPr>
            <a:spLocks noChangeArrowheads="1"/>
          </p:cNvSpPr>
          <p:nvPr/>
        </p:nvSpPr>
        <p:spPr bwMode="auto">
          <a:xfrm>
            <a:off x="9753600" y="0"/>
            <a:ext cx="914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377" eaLnBrk="1" hangingPunct="1">
              <a:defRPr/>
            </a:pPr>
            <a:endParaRPr lang="es-MX" sz="240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8194" name="Rectangle 36"/>
          <p:cNvSpPr>
            <a:spLocks noChangeArrowheads="1"/>
          </p:cNvSpPr>
          <p:nvPr/>
        </p:nvSpPr>
        <p:spPr bwMode="auto">
          <a:xfrm>
            <a:off x="334963" y="293242"/>
            <a:ext cx="103330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defTabSz="914377">
              <a:defRPr/>
            </a:pPr>
            <a:r>
              <a:rPr lang="de-DE" sz="3200" b="1" dirty="0">
                <a:solidFill>
                  <a:srgbClr val="000000"/>
                </a:solidFill>
                <a:cs typeface="+mn-cs"/>
              </a:rPr>
              <a:t>Disclosure of </a:t>
            </a:r>
            <a:r>
              <a:rPr lang="de-DE" sz="3200" b="1" dirty="0" err="1">
                <a:solidFill>
                  <a:srgbClr val="000000"/>
                </a:solidFill>
                <a:cs typeface="+mn-cs"/>
              </a:rPr>
              <a:t>Significant</a:t>
            </a:r>
            <a:r>
              <a:rPr lang="de-DE" sz="32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de-DE" sz="3200" b="1" dirty="0" err="1">
                <a:solidFill>
                  <a:srgbClr val="000000"/>
                </a:solidFill>
                <a:cs typeface="+mn-cs"/>
              </a:rPr>
              <a:t>Relationships</a:t>
            </a:r>
            <a:r>
              <a:rPr lang="de-DE" sz="32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de-DE" sz="3200" b="1" dirty="0" err="1">
                <a:solidFill>
                  <a:srgbClr val="000000"/>
                </a:solidFill>
                <a:cs typeface="+mn-cs"/>
              </a:rPr>
              <a:t>with</a:t>
            </a:r>
            <a:br>
              <a:rPr lang="de-DE" sz="3200" b="1" dirty="0">
                <a:solidFill>
                  <a:srgbClr val="000000"/>
                </a:solidFill>
                <a:cs typeface="+mn-cs"/>
              </a:rPr>
            </a:br>
            <a:r>
              <a:rPr lang="de-DE" sz="3200" b="1" dirty="0">
                <a:solidFill>
                  <a:srgbClr val="000000"/>
                </a:solidFill>
                <a:cs typeface="+mn-cs"/>
              </a:rPr>
              <a:t>Commercial Companies and </a:t>
            </a:r>
            <a:r>
              <a:rPr lang="de-DE" sz="3200" b="1" dirty="0" err="1">
                <a:solidFill>
                  <a:srgbClr val="000000"/>
                </a:solidFill>
                <a:cs typeface="+mn-cs"/>
              </a:rPr>
              <a:t>Organizations</a:t>
            </a:r>
            <a:endParaRPr lang="de-DE" sz="32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195" name="Rectangle 37"/>
          <p:cNvSpPr>
            <a:spLocks noChangeArrowheads="1"/>
          </p:cNvSpPr>
          <p:nvPr/>
        </p:nvSpPr>
        <p:spPr bwMode="auto">
          <a:xfrm>
            <a:off x="334964" y="2189182"/>
            <a:ext cx="115216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defTabSz="914377">
              <a:defRPr/>
            </a:pPr>
            <a:r>
              <a:rPr lang="de-DE" sz="2800" i="1" dirty="0">
                <a:solidFill>
                  <a:srgbClr val="000000"/>
                </a:solidFill>
              </a:rPr>
              <a:t>Martin Metz </a:t>
            </a:r>
            <a:r>
              <a:rPr lang="de-DE" sz="2800" i="1" dirty="0" err="1">
                <a:solidFill>
                  <a:srgbClr val="000000"/>
                </a:solidFill>
              </a:rPr>
              <a:t>is</a:t>
            </a:r>
            <a:r>
              <a:rPr lang="de-DE" sz="2800" i="1" dirty="0">
                <a:solidFill>
                  <a:srgbClr val="000000"/>
                </a:solidFill>
              </a:rPr>
              <a:t> </a:t>
            </a:r>
            <a:r>
              <a:rPr lang="de-DE" sz="2800" i="1" dirty="0" err="1">
                <a:solidFill>
                  <a:srgbClr val="000000"/>
                </a:solidFill>
              </a:rPr>
              <a:t>or</a:t>
            </a:r>
            <a:r>
              <a:rPr lang="de-DE" sz="2800" i="1" dirty="0">
                <a:solidFill>
                  <a:srgbClr val="000000"/>
                </a:solidFill>
              </a:rPr>
              <a:t> was a </a:t>
            </a:r>
            <a:r>
              <a:rPr lang="de-DE" sz="2800" i="1" dirty="0" err="1">
                <a:solidFill>
                  <a:srgbClr val="000000"/>
                </a:solidFill>
              </a:rPr>
              <a:t>speaker</a:t>
            </a:r>
            <a:r>
              <a:rPr lang="de-DE" sz="2800" i="1" dirty="0">
                <a:solidFill>
                  <a:srgbClr val="000000"/>
                </a:solidFill>
              </a:rPr>
              <a:t> and/</a:t>
            </a:r>
            <a:r>
              <a:rPr lang="de-DE" sz="2800" i="1" dirty="0" err="1">
                <a:solidFill>
                  <a:srgbClr val="000000"/>
                </a:solidFill>
              </a:rPr>
              <a:t>or</a:t>
            </a:r>
            <a:r>
              <a:rPr lang="de-DE" sz="2800" i="1" dirty="0">
                <a:solidFill>
                  <a:srgbClr val="000000"/>
                </a:solidFill>
              </a:rPr>
              <a:t> </a:t>
            </a:r>
            <a:r>
              <a:rPr lang="de-DE" sz="2800" i="1" dirty="0" err="1">
                <a:solidFill>
                  <a:srgbClr val="000000"/>
                </a:solidFill>
              </a:rPr>
              <a:t>advisor</a:t>
            </a:r>
            <a:r>
              <a:rPr lang="de-DE" sz="2800" i="1" dirty="0">
                <a:solidFill>
                  <a:srgbClr val="000000"/>
                </a:solidFill>
              </a:rPr>
              <a:t> </a:t>
            </a:r>
            <a:r>
              <a:rPr lang="de-DE" sz="2800" i="1" dirty="0" err="1">
                <a:solidFill>
                  <a:srgbClr val="000000"/>
                </a:solidFill>
              </a:rPr>
              <a:t>for</a:t>
            </a:r>
            <a:endParaRPr lang="de-DE" sz="2800" i="1" dirty="0">
              <a:solidFill>
                <a:srgbClr val="000000"/>
              </a:solidFill>
            </a:endParaRPr>
          </a:p>
          <a:p>
            <a:pPr algn="just" defTabSz="914377">
              <a:defRPr/>
            </a:pPr>
            <a:r>
              <a:rPr lang="de-DE" sz="2800" dirty="0">
                <a:solidFill>
                  <a:srgbClr val="000000"/>
                </a:solidFill>
                <a:cs typeface="+mn-cs"/>
              </a:rPr>
              <a:t>AbbVie, Amgen, </a:t>
            </a:r>
            <a:r>
              <a:rPr lang="de-DE" sz="2800" dirty="0" err="1">
                <a:solidFill>
                  <a:srgbClr val="000000"/>
                </a:solidFill>
                <a:cs typeface="+mn-cs"/>
              </a:rPr>
              <a:t>ArgenX</a:t>
            </a:r>
            <a:r>
              <a:rPr lang="de-DE" sz="2800" dirty="0">
                <a:solidFill>
                  <a:srgbClr val="000000"/>
                </a:solidFill>
                <a:cs typeface="+mn-cs"/>
              </a:rPr>
              <a:t>, AstraZeneca, Bayer, </a:t>
            </a:r>
            <a:r>
              <a:rPr lang="de-DE" sz="2800" dirty="0" err="1">
                <a:solidFill>
                  <a:srgbClr val="000000"/>
                </a:solidFill>
                <a:cs typeface="+mn-cs"/>
              </a:rPr>
              <a:t>Celldex</a:t>
            </a:r>
            <a:r>
              <a:rPr lang="de-DE" sz="2800" dirty="0">
                <a:solidFill>
                  <a:srgbClr val="000000"/>
                </a:solidFill>
                <a:cs typeface="+mn-cs"/>
              </a:rPr>
              <a:t>, Celgene, </a:t>
            </a:r>
            <a:r>
              <a:rPr lang="de-DE" sz="2800" dirty="0" err="1">
                <a:solidFill>
                  <a:srgbClr val="000000"/>
                </a:solidFill>
                <a:cs typeface="+mn-cs"/>
              </a:rPr>
              <a:t>Escient</a:t>
            </a:r>
            <a:r>
              <a:rPr lang="de-DE" sz="2800" dirty="0">
                <a:solidFill>
                  <a:srgbClr val="000000"/>
                </a:solidFill>
                <a:cs typeface="+mn-cs"/>
              </a:rPr>
              <a:t>, </a:t>
            </a:r>
            <a:r>
              <a:rPr lang="de-DE" sz="2800" dirty="0" err="1">
                <a:solidFill>
                  <a:srgbClr val="000000"/>
                </a:solidFill>
                <a:cs typeface="+mn-cs"/>
              </a:rPr>
              <a:t>Galderma</a:t>
            </a:r>
            <a:r>
              <a:rPr lang="de-DE" sz="2800" dirty="0">
                <a:solidFill>
                  <a:srgbClr val="000000"/>
                </a:solidFill>
                <a:cs typeface="+mn-cs"/>
              </a:rPr>
              <a:t>, Grünenthal, GSK, Menlo, Novartis, Pfizer, </a:t>
            </a:r>
            <a:r>
              <a:rPr lang="de-DE" sz="2800" dirty="0" err="1">
                <a:solidFill>
                  <a:srgbClr val="000000"/>
                </a:solidFill>
                <a:cs typeface="+mn-cs"/>
              </a:rPr>
              <a:t>Pharvaris</a:t>
            </a:r>
            <a:r>
              <a:rPr lang="de-DE" sz="2800" dirty="0">
                <a:solidFill>
                  <a:srgbClr val="000000"/>
                </a:solidFill>
                <a:cs typeface="+mn-cs"/>
              </a:rPr>
              <a:t>, Roche, Sanofi-Aventis, Third Harmonic Bio.</a:t>
            </a:r>
          </a:p>
        </p:txBody>
      </p:sp>
      <p:sp>
        <p:nvSpPr>
          <p:cNvPr id="8196" name="Textfeld 1"/>
          <p:cNvSpPr txBox="1">
            <a:spLocks noChangeArrowheads="1"/>
          </p:cNvSpPr>
          <p:nvPr/>
        </p:nvSpPr>
        <p:spPr bwMode="auto">
          <a:xfrm>
            <a:off x="9276833" y="6406441"/>
            <a:ext cx="272382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377" eaLnBrk="1" hangingPunct="1">
              <a:defRPr/>
            </a:pPr>
            <a:r>
              <a:rPr lang="de-DE" dirty="0">
                <a:solidFill>
                  <a:srgbClr val="606060"/>
                </a:solidFill>
              </a:rPr>
              <a:t>2022 for </a:t>
            </a:r>
            <a:r>
              <a:rPr lang="de-DE" dirty="0" err="1">
                <a:solidFill>
                  <a:srgbClr val="606060"/>
                </a:solidFill>
              </a:rPr>
              <a:t>past</a:t>
            </a:r>
            <a:r>
              <a:rPr lang="de-DE" dirty="0">
                <a:solidFill>
                  <a:srgbClr val="606060"/>
                </a:solidFill>
              </a:rPr>
              <a:t> </a:t>
            </a:r>
            <a:r>
              <a:rPr lang="de-DE" dirty="0" err="1">
                <a:solidFill>
                  <a:srgbClr val="606060"/>
                </a:solidFill>
              </a:rPr>
              <a:t>five</a:t>
            </a:r>
            <a:r>
              <a:rPr lang="de-DE" dirty="0">
                <a:solidFill>
                  <a:srgbClr val="606060"/>
                </a:solidFill>
              </a:rPr>
              <a:t> </a:t>
            </a:r>
            <a:r>
              <a:rPr lang="de-DE" dirty="0" err="1">
                <a:solidFill>
                  <a:srgbClr val="606060"/>
                </a:solidFill>
              </a:rPr>
              <a:t>years</a:t>
            </a:r>
            <a:endParaRPr lang="de-DE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61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modify</a:t>
            </a:r>
            <a:r>
              <a:rPr lang="de-DE" dirty="0"/>
              <a:t>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activity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D023B5D-A050-457F-B42F-B495B389E57A}"/>
              </a:ext>
            </a:extLst>
          </p:cNvPr>
          <p:cNvSpPr/>
          <p:nvPr/>
        </p:nvSpPr>
        <p:spPr>
          <a:xfrm>
            <a:off x="6598930" y="6429044"/>
            <a:ext cx="55930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Metz et al., J Allergy Clin Immunol </a:t>
            </a:r>
            <a:r>
              <a:rPr lang="en-US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Pract</a:t>
            </a:r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. </a:t>
            </a:r>
            <a:r>
              <a:rPr 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2021;9:2274-2283</a:t>
            </a:r>
            <a:endParaRPr lang="en-US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A52003A1-4801-4777-9210-B7F3499BB2E4}"/>
              </a:ext>
            </a:extLst>
          </p:cNvPr>
          <p:cNvSpPr/>
          <p:nvPr/>
        </p:nvSpPr>
        <p:spPr bwMode="auto">
          <a:xfrm>
            <a:off x="-172528" y="1344312"/>
            <a:ext cx="12551434" cy="707427"/>
          </a:xfrm>
          <a:prstGeom prst="rect">
            <a:avLst/>
          </a:prstGeom>
          <a:solidFill>
            <a:srgbClr val="334F15">
              <a:alpha val="69804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856DF15-6A64-4E73-BE98-D4B32EC9D692}"/>
              </a:ext>
            </a:extLst>
          </p:cNvPr>
          <p:cNvSpPr/>
          <p:nvPr/>
        </p:nvSpPr>
        <p:spPr>
          <a:xfrm>
            <a:off x="334963" y="2350286"/>
            <a:ext cx="24531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800" dirty="0">
                <a:solidFill>
                  <a:srgbClr val="000000"/>
                </a:solidFill>
                <a:latin typeface="Arial"/>
                <a:cs typeface="+mn-cs"/>
              </a:rPr>
              <a:t>Food </a:t>
            </a:r>
            <a:r>
              <a:rPr lang="de-DE" sz="1800" dirty="0" err="1">
                <a:solidFill>
                  <a:srgbClr val="000000"/>
                </a:solidFill>
                <a:latin typeface="Arial"/>
                <a:cs typeface="+mn-cs"/>
              </a:rPr>
              <a:t>intolerance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endParaRPr lang="de-DE" sz="2000" dirty="0">
              <a:solidFill>
                <a:srgbClr val="000000"/>
              </a:solidFill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EF0F664-F51B-462F-837D-DFCCD2EDF369}"/>
              </a:ext>
            </a:extLst>
          </p:cNvPr>
          <p:cNvSpPr/>
          <p:nvPr/>
        </p:nvSpPr>
        <p:spPr>
          <a:xfrm>
            <a:off x="2788090" y="2215918"/>
            <a:ext cx="550343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Do you have increased disease activity in association to foods?</a:t>
            </a:r>
            <a:endParaRPr lang="de-DE" sz="18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E8DEF10-8664-4028-B59E-00703C030E04}"/>
              </a:ext>
            </a:extLst>
          </p:cNvPr>
          <p:cNvSpPr/>
          <p:nvPr/>
        </p:nvSpPr>
        <p:spPr>
          <a:xfrm>
            <a:off x="8403658" y="2350286"/>
            <a:ext cx="3638812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latin typeface="Arial"/>
                <a:cs typeface="+mn-cs"/>
              </a:rPr>
              <a:t>pseudoallergen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-low diet</a:t>
            </a:r>
            <a:endParaRPr lang="de-DE" sz="2000" dirty="0">
              <a:solidFill>
                <a:srgbClr val="000000"/>
              </a:solidFill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C855E56F-BD77-4660-A745-DFF911CD26A0}"/>
              </a:ext>
            </a:extLst>
          </p:cNvPr>
          <p:cNvSpPr/>
          <p:nvPr/>
        </p:nvSpPr>
        <p:spPr>
          <a:xfrm>
            <a:off x="334963" y="3362124"/>
            <a:ext cx="2453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000000"/>
                </a:solidFill>
                <a:latin typeface="Arial"/>
                <a:cs typeface="+mn-cs"/>
              </a:rPr>
              <a:t>Drug </a:t>
            </a:r>
            <a:r>
              <a:rPr lang="de-DE" sz="1800" dirty="0" err="1">
                <a:solidFill>
                  <a:srgbClr val="000000"/>
                </a:solidFill>
                <a:latin typeface="Arial"/>
                <a:cs typeface="+mn-cs"/>
              </a:rPr>
              <a:t>intolerance</a:t>
            </a:r>
            <a:endParaRPr lang="de-DE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37EECEA-4660-4475-9F05-4BED7D15A785}"/>
              </a:ext>
            </a:extLst>
          </p:cNvPr>
          <p:cNvSpPr/>
          <p:nvPr/>
        </p:nvSpPr>
        <p:spPr>
          <a:xfrm>
            <a:off x="2788090" y="3233397"/>
            <a:ext cx="5503430" cy="66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Do you have increased disease activity in association with NSAIDs</a:t>
            </a: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9E8772BB-02BF-46D1-BFE3-79AFBC172700}"/>
              </a:ext>
            </a:extLst>
          </p:cNvPr>
          <p:cNvSpPr/>
          <p:nvPr/>
        </p:nvSpPr>
        <p:spPr>
          <a:xfrm>
            <a:off x="8403658" y="3362124"/>
            <a:ext cx="363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Avoiding the intake of NSAIDs</a:t>
            </a:r>
            <a:endParaRPr lang="de-DE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E6363A0-F00D-4D69-A7D0-89ECCA574B88}"/>
              </a:ext>
            </a:extLst>
          </p:cNvPr>
          <p:cNvSpPr/>
          <p:nvPr/>
        </p:nvSpPr>
        <p:spPr>
          <a:xfrm>
            <a:off x="334963" y="5347073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solidFill>
                  <a:srgbClr val="000000"/>
                </a:solidFill>
                <a:latin typeface="Arial"/>
                <a:cs typeface="+mn-cs"/>
              </a:rPr>
              <a:t>Chronic</a:t>
            </a:r>
            <a:r>
              <a:rPr lang="de-DE" sz="180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rial"/>
                <a:cs typeface="+mn-cs"/>
              </a:rPr>
              <a:t>infections</a:t>
            </a:r>
            <a:endParaRPr lang="de-DE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54EB6F68-E7A8-41C5-AD65-C73204A64DFE}"/>
              </a:ext>
            </a:extLst>
          </p:cNvPr>
          <p:cNvSpPr/>
          <p:nvPr/>
        </p:nvSpPr>
        <p:spPr>
          <a:xfrm>
            <a:off x="8403658" y="5209517"/>
            <a:ext cx="3638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ASL titer, referral to GP or respective specialist </a:t>
            </a:r>
            <a:endParaRPr lang="de-DE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FB1E2B4E-BDBA-499E-86FA-AEC86850705D}"/>
              </a:ext>
            </a:extLst>
          </p:cNvPr>
          <p:cNvCxnSpPr/>
          <p:nvPr/>
        </p:nvCxnSpPr>
        <p:spPr bwMode="auto">
          <a:xfrm>
            <a:off x="0" y="3027805"/>
            <a:ext cx="12192000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334F1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Rechteck 39">
            <a:extLst>
              <a:ext uri="{FF2B5EF4-FFF2-40B4-BE49-F238E27FC236}">
                <a16:creationId xmlns:a16="http://schemas.microsoft.com/office/drawing/2014/main" id="{0595F384-F437-4CA0-A318-C70D6BBF1C0D}"/>
              </a:ext>
            </a:extLst>
          </p:cNvPr>
          <p:cNvSpPr/>
          <p:nvPr/>
        </p:nvSpPr>
        <p:spPr>
          <a:xfrm>
            <a:off x="334963" y="1340768"/>
            <a:ext cx="235192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Condition to be considered </a:t>
            </a:r>
            <a:endParaRPr lang="de-DE" dirty="0">
              <a:solidFill>
                <a:srgbClr val="FFFFFF"/>
              </a:solidFill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BB2DDA4-428A-4032-A3E1-19D538B72806}"/>
              </a:ext>
            </a:extLst>
          </p:cNvPr>
          <p:cNvSpPr/>
          <p:nvPr/>
        </p:nvSpPr>
        <p:spPr>
          <a:xfrm>
            <a:off x="2788090" y="1488950"/>
            <a:ext cx="5503430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Questions that should be asked</a:t>
            </a:r>
            <a:endParaRPr lang="de-DE" dirty="0">
              <a:solidFill>
                <a:srgbClr val="FFFFFF"/>
              </a:solidFill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FB2A2F47-F098-4308-BF30-81073A24B8AC}"/>
              </a:ext>
            </a:extLst>
          </p:cNvPr>
          <p:cNvSpPr/>
          <p:nvPr/>
        </p:nvSpPr>
        <p:spPr>
          <a:xfrm>
            <a:off x="8403658" y="1340768"/>
            <a:ext cx="363881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Tests that </a:t>
            </a:r>
            <a:r>
              <a:rPr lang="en-US" sz="2000" i="1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20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be done if respective clues are obtained</a:t>
            </a:r>
            <a:endParaRPr lang="de-DE" dirty="0">
              <a:solidFill>
                <a:srgbClr val="FFFFFF"/>
              </a:solidFill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ED51BD30-CE3D-4893-8905-8E49E876DCE3}"/>
              </a:ext>
            </a:extLst>
          </p:cNvPr>
          <p:cNvSpPr/>
          <p:nvPr/>
        </p:nvSpPr>
        <p:spPr>
          <a:xfrm>
            <a:off x="334963" y="4354598"/>
            <a:ext cx="2453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000000"/>
                </a:solidFill>
                <a:latin typeface="Arial"/>
                <a:cs typeface="+mn-cs"/>
              </a:rPr>
              <a:t>Stress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1813699F-E7AA-48A0-BABE-BCFD68DFDB69}"/>
              </a:ext>
            </a:extLst>
          </p:cNvPr>
          <p:cNvSpPr/>
          <p:nvPr/>
        </p:nvSpPr>
        <p:spPr>
          <a:xfrm>
            <a:off x="2788090" y="4051530"/>
            <a:ext cx="550343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Do you have increased disease activity in association with stress, anxiety, depression or sleep impairment</a:t>
            </a: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73062CBF-6D9C-4A05-9B63-A5AA0438B56D}"/>
              </a:ext>
            </a:extLst>
          </p:cNvPr>
          <p:cNvSpPr/>
          <p:nvPr/>
        </p:nvSpPr>
        <p:spPr>
          <a:xfrm>
            <a:off x="2788090" y="5006178"/>
            <a:ext cx="5503430" cy="1058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Do you have any chronic infection (e.g. tonsillitis, sinusitis, dental infection, urinary tract infection)?</a:t>
            </a:r>
          </a:p>
          <a:p>
            <a:pPr marL="180975" indent="-1809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Do you have recurrent gastrointestinal problems</a:t>
            </a:r>
            <a:endParaRPr lang="en-US" sz="18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181F2C6E-5773-4972-BEEC-59780E100046}"/>
              </a:ext>
            </a:extLst>
          </p:cNvPr>
          <p:cNvSpPr/>
          <p:nvPr/>
        </p:nvSpPr>
        <p:spPr>
          <a:xfrm>
            <a:off x="8403658" y="4234275"/>
            <a:ext cx="3638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HADS, referral to psychologist or psychiatrist</a:t>
            </a:r>
            <a:endParaRPr lang="de-DE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23D2CE06-555F-42B9-AEDA-2F2815FBF8BA}"/>
              </a:ext>
            </a:extLst>
          </p:cNvPr>
          <p:cNvCxnSpPr/>
          <p:nvPr/>
        </p:nvCxnSpPr>
        <p:spPr bwMode="auto">
          <a:xfrm>
            <a:off x="0" y="4019567"/>
            <a:ext cx="12192000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334F1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E63DA37E-A3FB-47EC-8B42-30BAB002AF43}"/>
              </a:ext>
            </a:extLst>
          </p:cNvPr>
          <p:cNvCxnSpPr/>
          <p:nvPr/>
        </p:nvCxnSpPr>
        <p:spPr bwMode="auto">
          <a:xfrm>
            <a:off x="0" y="5011329"/>
            <a:ext cx="12192000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334F1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5357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7Cs in </a:t>
            </a:r>
            <a:r>
              <a:rPr lang="de-DE" altLang="de-DE" dirty="0" err="1"/>
              <a:t>diagnosis</a:t>
            </a:r>
            <a:endParaRPr lang="de-DE" altLang="de-DE" dirty="0"/>
          </a:p>
        </p:txBody>
      </p:sp>
      <p:sp>
        <p:nvSpPr>
          <p:cNvPr id="107" name="Rechteck 106"/>
          <p:cNvSpPr/>
          <p:nvPr/>
        </p:nvSpPr>
        <p:spPr>
          <a:xfrm>
            <a:off x="6509072" y="6300609"/>
            <a:ext cx="5677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Metz et al., J Allergy Clin Immunol </a:t>
            </a:r>
            <a:r>
              <a:rPr lang="en-US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Pract</a:t>
            </a:r>
            <a:r>
              <a:rPr lang="en-U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. 2021;9:2274-2283</a:t>
            </a:r>
          </a:p>
          <a:p>
            <a:pPr algn="r"/>
            <a:r>
              <a:rPr lang="de-DE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Zuberbier</a:t>
            </a:r>
            <a:r>
              <a:rPr lang="de-DE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 et al., </a:t>
            </a:r>
            <a:r>
              <a:rPr lang="es-E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Allergy. 2022;77:734-766</a:t>
            </a:r>
            <a:endParaRPr lang="de-DE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35732"/>
            <a:ext cx="5976664" cy="61020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4727848" y="5516283"/>
            <a:ext cx="7056784" cy="68985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4727849" y="5516283"/>
            <a:ext cx="576064" cy="68985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63600" eaLnBrk="1" hangingPunct="1"/>
            <a:endParaRPr lang="de-DE" sz="17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7029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0713F841-A3EA-4C4A-80EB-9C53F74110D4}"/>
              </a:ext>
            </a:extLst>
          </p:cNvPr>
          <p:cNvSpPr/>
          <p:nvPr/>
        </p:nvSpPr>
        <p:spPr bwMode="auto">
          <a:xfrm>
            <a:off x="-456728" y="2817533"/>
            <a:ext cx="5184576" cy="940139"/>
          </a:xfrm>
          <a:prstGeom prst="rect">
            <a:avLst/>
          </a:prstGeom>
          <a:solidFill>
            <a:srgbClr val="C3D7EB"/>
          </a:solidFill>
          <a:ln w="190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3B12C81-D5EE-4D1D-A09B-1EE20A5B370C}"/>
              </a:ext>
            </a:extLst>
          </p:cNvPr>
          <p:cNvSpPr/>
          <p:nvPr/>
        </p:nvSpPr>
        <p:spPr bwMode="auto">
          <a:xfrm>
            <a:off x="-456728" y="3985345"/>
            <a:ext cx="5184576" cy="940139"/>
          </a:xfrm>
          <a:prstGeom prst="rect">
            <a:avLst/>
          </a:prstGeom>
          <a:solidFill>
            <a:srgbClr val="C3D7EB"/>
          </a:solidFill>
          <a:ln w="190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EE5FFB1-59C1-4C06-8655-50C018BA5889}"/>
              </a:ext>
            </a:extLst>
          </p:cNvPr>
          <p:cNvSpPr/>
          <p:nvPr/>
        </p:nvSpPr>
        <p:spPr bwMode="auto">
          <a:xfrm>
            <a:off x="-456728" y="5153157"/>
            <a:ext cx="5184576" cy="940139"/>
          </a:xfrm>
          <a:prstGeom prst="rect">
            <a:avLst/>
          </a:prstGeom>
          <a:solidFill>
            <a:srgbClr val="C3D7EB"/>
          </a:solidFill>
          <a:ln w="190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8914" name="Group 5"/>
          <p:cNvGrpSpPr>
            <a:grpSpLocks/>
          </p:cNvGrpSpPr>
          <p:nvPr/>
        </p:nvGrpSpPr>
        <p:grpSpPr bwMode="auto">
          <a:xfrm>
            <a:off x="4727129" y="434741"/>
            <a:ext cx="2880493" cy="2875963"/>
            <a:chOff x="1607" y="1040"/>
            <a:chExt cx="1137" cy="1138"/>
          </a:xfrm>
        </p:grpSpPr>
        <p:pic>
          <p:nvPicPr>
            <p:cNvPr id="38920" name="Picture 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82"/>
            <a:stretch>
              <a:fillRect/>
            </a:stretch>
          </p:blipFill>
          <p:spPr bwMode="auto">
            <a:xfrm>
              <a:off x="1837" y="1278"/>
              <a:ext cx="700" cy="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AutoShape 7"/>
            <p:cNvSpPr>
              <a:spLocks noChangeArrowheads="1"/>
            </p:cNvSpPr>
            <p:nvPr/>
          </p:nvSpPr>
          <p:spPr bwMode="auto">
            <a:xfrm rot="-190789">
              <a:off x="1607" y="1040"/>
              <a:ext cx="1137" cy="11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4 w 21600"/>
                <a:gd name="T25" fmla="*/ 3170 h 21600"/>
                <a:gd name="T26" fmla="*/ 18446 w 21600"/>
                <a:gd name="T27" fmla="*/ 184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624" y="10800"/>
                  </a:moveTo>
                  <a:cubicBezTo>
                    <a:pt x="4624" y="14211"/>
                    <a:pt x="7389" y="16976"/>
                    <a:pt x="10800" y="16976"/>
                  </a:cubicBezTo>
                  <a:cubicBezTo>
                    <a:pt x="14211" y="16976"/>
                    <a:pt x="16976" y="14211"/>
                    <a:pt x="16976" y="10800"/>
                  </a:cubicBezTo>
                  <a:cubicBezTo>
                    <a:pt x="16976" y="7389"/>
                    <a:pt x="14211" y="4624"/>
                    <a:pt x="10800" y="4624"/>
                  </a:cubicBezTo>
                  <a:cubicBezTo>
                    <a:pt x="7389" y="4624"/>
                    <a:pt x="4624" y="7389"/>
                    <a:pt x="4624" y="108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8915" name="Group 8"/>
          <p:cNvGrpSpPr>
            <a:grpSpLocks noChangeAspect="1"/>
          </p:cNvGrpSpPr>
          <p:nvPr/>
        </p:nvGrpSpPr>
        <p:grpSpPr bwMode="auto">
          <a:xfrm>
            <a:off x="7463979" y="432704"/>
            <a:ext cx="2880493" cy="2882760"/>
            <a:chOff x="3013" y="1040"/>
            <a:chExt cx="1137" cy="1138"/>
          </a:xfrm>
        </p:grpSpPr>
        <p:pic>
          <p:nvPicPr>
            <p:cNvPr id="38918" name="Picture 26" descr="Gadegast Ilona 27_05_1956 0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8"/>
            <a:stretch>
              <a:fillRect/>
            </a:stretch>
          </p:blipFill>
          <p:spPr bwMode="auto">
            <a:xfrm>
              <a:off x="3149" y="1268"/>
              <a:ext cx="861" cy="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9" name="AutoShape 10"/>
            <p:cNvSpPr>
              <a:spLocks noChangeAspect="1" noChangeArrowheads="1"/>
            </p:cNvSpPr>
            <p:nvPr/>
          </p:nvSpPr>
          <p:spPr bwMode="auto">
            <a:xfrm rot="-190789">
              <a:off x="3013" y="1040"/>
              <a:ext cx="1137" cy="11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4 w 21600"/>
                <a:gd name="T25" fmla="*/ 3170 h 21600"/>
                <a:gd name="T26" fmla="*/ 18446 w 21600"/>
                <a:gd name="T27" fmla="*/ 184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624" y="10800"/>
                  </a:moveTo>
                  <a:cubicBezTo>
                    <a:pt x="4624" y="14211"/>
                    <a:pt x="7389" y="16976"/>
                    <a:pt x="10800" y="16976"/>
                  </a:cubicBezTo>
                  <a:cubicBezTo>
                    <a:pt x="14211" y="16976"/>
                    <a:pt x="16976" y="14211"/>
                    <a:pt x="16976" y="10800"/>
                  </a:cubicBezTo>
                  <a:cubicBezTo>
                    <a:pt x="16976" y="7389"/>
                    <a:pt x="14211" y="4624"/>
                    <a:pt x="10800" y="4624"/>
                  </a:cubicBezTo>
                  <a:cubicBezTo>
                    <a:pt x="7389" y="4624"/>
                    <a:pt x="4624" y="7389"/>
                    <a:pt x="4624" y="108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B0448245-55D2-470C-96E7-4CC371BB1FD4}"/>
              </a:ext>
            </a:extLst>
          </p:cNvPr>
          <p:cNvSpPr txBox="1"/>
          <p:nvPr/>
        </p:nvSpPr>
        <p:spPr>
          <a:xfrm>
            <a:off x="5056657" y="2999437"/>
            <a:ext cx="222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0C1C1D"/>
                </a:solidFill>
              </a:rPr>
              <a:t>UAS</a:t>
            </a:r>
            <a:endParaRPr lang="de-DE" sz="3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C899E63-C2DB-490A-AF26-3746881B6A46}"/>
              </a:ext>
            </a:extLst>
          </p:cNvPr>
          <p:cNvSpPr txBox="1"/>
          <p:nvPr/>
        </p:nvSpPr>
        <p:spPr>
          <a:xfrm>
            <a:off x="7801334" y="2999437"/>
            <a:ext cx="222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0C1C1D"/>
                </a:solidFill>
              </a:rPr>
              <a:t>AAS</a:t>
            </a:r>
            <a:endParaRPr lang="de-DE" sz="3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487E14B-2181-4D55-9704-2B35FABFEDD0}"/>
              </a:ext>
            </a:extLst>
          </p:cNvPr>
          <p:cNvSpPr txBox="1"/>
          <p:nvPr/>
        </p:nvSpPr>
        <p:spPr>
          <a:xfrm>
            <a:off x="5056657" y="4152457"/>
            <a:ext cx="222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0C1C1D"/>
                </a:solidFill>
              </a:rPr>
              <a:t>CU-Q</a:t>
            </a:r>
            <a:r>
              <a:rPr lang="de-DE" sz="3200" baseline="-25000" dirty="0">
                <a:solidFill>
                  <a:srgbClr val="0C1C1D"/>
                </a:solidFill>
              </a:rPr>
              <a:t>2</a:t>
            </a:r>
            <a:r>
              <a:rPr lang="de-DE" sz="3200" dirty="0">
                <a:solidFill>
                  <a:srgbClr val="0C1C1D"/>
                </a:solidFill>
              </a:rPr>
              <a:t>oL</a:t>
            </a:r>
            <a:endParaRPr lang="de-DE" sz="32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DD273CE-C89C-4BED-81FB-CAC1FE02B1F6}"/>
              </a:ext>
            </a:extLst>
          </p:cNvPr>
          <p:cNvSpPr txBox="1"/>
          <p:nvPr/>
        </p:nvSpPr>
        <p:spPr>
          <a:xfrm>
            <a:off x="7801334" y="4152457"/>
            <a:ext cx="222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0C1C1D"/>
                </a:solidFill>
              </a:rPr>
              <a:t>AE-</a:t>
            </a:r>
            <a:r>
              <a:rPr lang="de-DE" sz="3200" dirty="0" err="1">
                <a:solidFill>
                  <a:srgbClr val="0C1C1D"/>
                </a:solidFill>
              </a:rPr>
              <a:t>QoL</a:t>
            </a:r>
            <a:endParaRPr lang="de-DE" sz="32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1954688-DF3E-43C5-82D4-A79F5E521CA0}"/>
              </a:ext>
            </a:extLst>
          </p:cNvPr>
          <p:cNvSpPr txBox="1"/>
          <p:nvPr/>
        </p:nvSpPr>
        <p:spPr>
          <a:xfrm>
            <a:off x="5057545" y="5322977"/>
            <a:ext cx="222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0C1C1D"/>
                </a:solidFill>
              </a:rPr>
              <a:t>UCT</a:t>
            </a:r>
            <a:endParaRPr lang="de-DE" sz="32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CE5B5A2-6A96-4E8C-8382-BC57B30642CD}"/>
              </a:ext>
            </a:extLst>
          </p:cNvPr>
          <p:cNvSpPr txBox="1"/>
          <p:nvPr/>
        </p:nvSpPr>
        <p:spPr>
          <a:xfrm>
            <a:off x="7801334" y="5322977"/>
            <a:ext cx="222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0C1C1D"/>
                </a:solidFill>
              </a:rPr>
              <a:t>AECT</a:t>
            </a:r>
            <a:endParaRPr lang="de-DE" sz="32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C389042-5797-4891-B340-E6CE39591D80}"/>
              </a:ext>
            </a:extLst>
          </p:cNvPr>
          <p:cNvSpPr txBox="1"/>
          <p:nvPr/>
        </p:nvSpPr>
        <p:spPr>
          <a:xfrm>
            <a:off x="1787447" y="2999437"/>
            <a:ext cx="222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3200" b="1" dirty="0" err="1"/>
              <a:t>Activity</a:t>
            </a:r>
            <a:endParaRPr lang="de-DE" sz="32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AFA8A16-3CF7-41AD-8010-AF056F355CE2}"/>
              </a:ext>
            </a:extLst>
          </p:cNvPr>
          <p:cNvSpPr txBox="1"/>
          <p:nvPr/>
        </p:nvSpPr>
        <p:spPr>
          <a:xfrm>
            <a:off x="-825178" y="4161207"/>
            <a:ext cx="48330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/>
            <a:r>
              <a:rPr lang="de-DE" sz="3200" b="1" dirty="0"/>
              <a:t>Quality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de-DE" sz="3200" b="1" dirty="0" err="1"/>
              <a:t>life</a:t>
            </a:r>
            <a:endParaRPr lang="de-DE" sz="32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EC49489-2F1D-40F7-801D-B2C0E7F98C73}"/>
              </a:ext>
            </a:extLst>
          </p:cNvPr>
          <p:cNvSpPr txBox="1"/>
          <p:nvPr/>
        </p:nvSpPr>
        <p:spPr>
          <a:xfrm>
            <a:off x="-592185" y="5322977"/>
            <a:ext cx="4600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/>
            <a:r>
              <a:rPr lang="de-DE" sz="3200" b="1" dirty="0"/>
              <a:t>Disease </a:t>
            </a:r>
            <a:r>
              <a:rPr lang="de-DE" sz="3200" b="1" dirty="0" err="1"/>
              <a:t>control</a:t>
            </a:r>
            <a:endParaRPr lang="de-DE" sz="3200" b="1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8AAD31F-6213-4802-8892-FD00E51B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en-US" dirty="0"/>
              <a:t>monitor CSU activity, impact and control</a:t>
            </a:r>
            <a:br>
              <a:rPr lang="en-US" dirty="0"/>
            </a:br>
            <a:endParaRPr lang="de-DE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41FA3BA-37C2-4BA0-958D-01A64D48090F}"/>
              </a:ext>
            </a:extLst>
          </p:cNvPr>
          <p:cNvSpPr/>
          <p:nvPr/>
        </p:nvSpPr>
        <p:spPr bwMode="auto">
          <a:xfrm>
            <a:off x="4727848" y="2817533"/>
            <a:ext cx="5616624" cy="940139"/>
          </a:xfrm>
          <a:prstGeom prst="rect">
            <a:avLst/>
          </a:prstGeom>
          <a:noFill/>
          <a:ln w="190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5529477-B861-4304-B4BD-7FFA738AFD51}"/>
              </a:ext>
            </a:extLst>
          </p:cNvPr>
          <p:cNvSpPr/>
          <p:nvPr/>
        </p:nvSpPr>
        <p:spPr bwMode="auto">
          <a:xfrm>
            <a:off x="4727848" y="3985345"/>
            <a:ext cx="5616624" cy="940139"/>
          </a:xfrm>
          <a:prstGeom prst="rect">
            <a:avLst/>
          </a:prstGeom>
          <a:noFill/>
          <a:ln w="190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4520C2C-6E07-42C5-8491-6B336ED3420A}"/>
              </a:ext>
            </a:extLst>
          </p:cNvPr>
          <p:cNvSpPr/>
          <p:nvPr/>
        </p:nvSpPr>
        <p:spPr bwMode="auto">
          <a:xfrm>
            <a:off x="4727848" y="5153157"/>
            <a:ext cx="5616624" cy="940139"/>
          </a:xfrm>
          <a:prstGeom prst="rect">
            <a:avLst/>
          </a:prstGeom>
          <a:noFill/>
          <a:ln w="190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2592CF5-B165-4753-97C6-0FF5549FC44F}"/>
              </a:ext>
            </a:extLst>
          </p:cNvPr>
          <p:cNvCxnSpPr>
            <a:stCxn id="31" idx="0"/>
            <a:endCxn id="31" idx="2"/>
          </p:cNvCxnSpPr>
          <p:nvPr/>
        </p:nvCxnSpPr>
        <p:spPr bwMode="auto">
          <a:xfrm>
            <a:off x="7536160" y="2817533"/>
            <a:ext cx="0" cy="940139"/>
          </a:xfrm>
          <a:prstGeom prst="line">
            <a:avLst/>
          </a:prstGeom>
          <a:noFill/>
          <a:ln w="19050" cap="flat" cmpd="sng" algn="ctr">
            <a:solidFill>
              <a:srgbClr val="336699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8CDC00D8-28E7-447F-80C2-5CD37785BEBD}"/>
              </a:ext>
            </a:extLst>
          </p:cNvPr>
          <p:cNvCxnSpPr>
            <a:cxnSpLocks/>
            <a:stCxn id="32" idx="0"/>
            <a:endCxn id="32" idx="2"/>
          </p:cNvCxnSpPr>
          <p:nvPr/>
        </p:nvCxnSpPr>
        <p:spPr bwMode="auto">
          <a:xfrm>
            <a:off x="7536160" y="3985345"/>
            <a:ext cx="0" cy="940139"/>
          </a:xfrm>
          <a:prstGeom prst="line">
            <a:avLst/>
          </a:prstGeom>
          <a:noFill/>
          <a:ln w="19050" cap="flat" cmpd="sng" algn="ctr">
            <a:solidFill>
              <a:srgbClr val="336699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FFAE2178-23CC-4E59-AB7A-5F9370F24DDB}"/>
              </a:ext>
            </a:extLst>
          </p:cNvPr>
          <p:cNvCxnSpPr>
            <a:cxnSpLocks/>
            <a:stCxn id="33" idx="0"/>
            <a:endCxn id="33" idx="2"/>
          </p:cNvCxnSpPr>
          <p:nvPr/>
        </p:nvCxnSpPr>
        <p:spPr bwMode="auto">
          <a:xfrm>
            <a:off x="7536160" y="5153157"/>
            <a:ext cx="0" cy="940139"/>
          </a:xfrm>
          <a:prstGeom prst="line">
            <a:avLst/>
          </a:prstGeom>
          <a:noFill/>
          <a:ln w="19050" cap="flat" cmpd="sng" algn="ctr">
            <a:solidFill>
              <a:srgbClr val="336699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63914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Grafik 1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9700" r="13382" b="6601"/>
          <a:stretch>
            <a:fillRect/>
          </a:stretch>
        </p:blipFill>
        <p:spPr bwMode="auto">
          <a:xfrm>
            <a:off x="2035175" y="1581151"/>
            <a:ext cx="5621338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Rechteck 133"/>
          <p:cNvSpPr/>
          <p:nvPr/>
        </p:nvSpPr>
        <p:spPr bwMode="auto">
          <a:xfrm>
            <a:off x="1971676" y="1557338"/>
            <a:ext cx="5688013" cy="895350"/>
          </a:xfrm>
          <a:prstGeom prst="rect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429" name="Rechteck 6"/>
          <p:cNvSpPr>
            <a:spLocks noChangeArrowheads="1"/>
          </p:cNvSpPr>
          <p:nvPr/>
        </p:nvSpPr>
        <p:spPr bwMode="auto">
          <a:xfrm>
            <a:off x="1971676" y="2490789"/>
            <a:ext cx="5688013" cy="6064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2800">
              <a:solidFill>
                <a:srgbClr val="000000"/>
              </a:solidFill>
            </a:endParaRPr>
          </a:p>
        </p:txBody>
      </p:sp>
      <p:sp>
        <p:nvSpPr>
          <p:cNvPr id="103430" name="Rechteck 7"/>
          <p:cNvSpPr>
            <a:spLocks noChangeArrowheads="1"/>
          </p:cNvSpPr>
          <p:nvPr/>
        </p:nvSpPr>
        <p:spPr bwMode="auto">
          <a:xfrm>
            <a:off x="1971676" y="3154363"/>
            <a:ext cx="5688013" cy="4826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2800">
              <a:solidFill>
                <a:srgbClr val="000000"/>
              </a:solidFill>
            </a:endParaRPr>
          </a:p>
        </p:txBody>
      </p:sp>
      <p:sp>
        <p:nvSpPr>
          <p:cNvPr id="103431" name="Rechteck 8"/>
          <p:cNvSpPr>
            <a:spLocks noChangeArrowheads="1"/>
          </p:cNvSpPr>
          <p:nvPr/>
        </p:nvSpPr>
        <p:spPr bwMode="auto">
          <a:xfrm>
            <a:off x="1971676" y="3690939"/>
            <a:ext cx="5688013" cy="6381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2800">
              <a:solidFill>
                <a:srgbClr val="000000"/>
              </a:solidFill>
            </a:endParaRPr>
          </a:p>
        </p:txBody>
      </p:sp>
      <p:sp>
        <p:nvSpPr>
          <p:cNvPr id="103432" name="Rechteck 9"/>
          <p:cNvSpPr>
            <a:spLocks noChangeArrowheads="1"/>
          </p:cNvSpPr>
          <p:nvPr/>
        </p:nvSpPr>
        <p:spPr bwMode="auto">
          <a:xfrm>
            <a:off x="1971676" y="4387850"/>
            <a:ext cx="5688013" cy="49053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2800">
              <a:solidFill>
                <a:srgbClr val="000000"/>
              </a:solidFill>
            </a:endParaRPr>
          </a:p>
        </p:txBody>
      </p:sp>
      <p:pic>
        <p:nvPicPr>
          <p:cNvPr id="103433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4" y="1839909"/>
            <a:ext cx="21050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feld 1"/>
          <p:cNvSpPr txBox="1">
            <a:spLocks noChangeArrowheads="1"/>
          </p:cNvSpPr>
          <p:nvPr/>
        </p:nvSpPr>
        <p:spPr bwMode="auto">
          <a:xfrm>
            <a:off x="9270994" y="3611560"/>
            <a:ext cx="8747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200" b="1" dirty="0" err="1"/>
              <a:t>poorly</a:t>
            </a:r>
            <a:r>
              <a:rPr lang="de-DE" altLang="de-DE" sz="1200" b="1" dirty="0"/>
              <a:t> </a:t>
            </a:r>
          </a:p>
          <a:p>
            <a:pPr algn="ctr"/>
            <a:r>
              <a:rPr lang="de-DE" altLang="de-DE" sz="1200" b="1" dirty="0" err="1"/>
              <a:t>controlled</a:t>
            </a:r>
            <a:r>
              <a:rPr lang="de-DE" altLang="de-DE" sz="1200" b="1" dirty="0"/>
              <a:t> </a:t>
            </a:r>
          </a:p>
          <a:p>
            <a:pPr algn="ctr"/>
            <a:r>
              <a:rPr lang="de-DE" altLang="de-DE" sz="1200" b="1" dirty="0" err="1"/>
              <a:t>disease</a:t>
            </a:r>
            <a:endParaRPr lang="de-DE" altLang="de-DE" sz="1200" b="1" dirty="0"/>
          </a:p>
        </p:txBody>
      </p:sp>
      <p:sp>
        <p:nvSpPr>
          <p:cNvPr id="103435" name="Textfeld 11"/>
          <p:cNvSpPr txBox="1">
            <a:spLocks noChangeArrowheads="1"/>
          </p:cNvSpPr>
          <p:nvPr/>
        </p:nvSpPr>
        <p:spPr bwMode="auto">
          <a:xfrm>
            <a:off x="8301031" y="3611560"/>
            <a:ext cx="8747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200" b="1"/>
              <a:t>well </a:t>
            </a:r>
          </a:p>
          <a:p>
            <a:pPr algn="ctr"/>
            <a:r>
              <a:rPr lang="de-DE" altLang="de-DE" sz="1200" b="1"/>
              <a:t>controlled </a:t>
            </a:r>
          </a:p>
          <a:p>
            <a:pPr algn="ctr"/>
            <a:r>
              <a:rPr lang="de-DE" altLang="de-DE" sz="1200" b="1"/>
              <a:t>disease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04888" y="105962"/>
            <a:ext cx="8858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200" b="1" dirty="0">
                <a:solidFill>
                  <a:srgbClr val="1D5BA7"/>
                </a:solidFill>
                <a:latin typeface="+mn-lt"/>
                <a:cs typeface="+mn-cs"/>
              </a:rPr>
              <a:t>Urticaria Control Test (UCT)</a:t>
            </a:r>
          </a:p>
        </p:txBody>
      </p:sp>
      <p:sp>
        <p:nvSpPr>
          <p:cNvPr id="12" name="Textfeld 1">
            <a:extLst>
              <a:ext uri="{FF2B5EF4-FFF2-40B4-BE49-F238E27FC236}">
                <a16:creationId xmlns:a16="http://schemas.microsoft.com/office/drawing/2014/main" id="{AE831697-BA9B-4D1E-BAE2-DB12DB897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317" y="4344469"/>
            <a:ext cx="2225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b="1" dirty="0">
                <a:solidFill>
                  <a:srgbClr val="C00000"/>
                </a:solidFill>
              </a:rPr>
              <a:t>Treatment </a:t>
            </a:r>
            <a:r>
              <a:rPr lang="de-DE" altLang="de-DE" b="1" dirty="0" err="1">
                <a:solidFill>
                  <a:srgbClr val="C00000"/>
                </a:solidFill>
              </a:rPr>
              <a:t>sufficient</a:t>
            </a:r>
            <a:r>
              <a:rPr lang="de-DE" altLang="de-DE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2903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Grafik 1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9700" r="13382" b="6601"/>
          <a:stretch>
            <a:fillRect/>
          </a:stretch>
        </p:blipFill>
        <p:spPr bwMode="auto">
          <a:xfrm>
            <a:off x="2035175" y="1581151"/>
            <a:ext cx="5621338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Rechteck 133"/>
          <p:cNvSpPr/>
          <p:nvPr/>
        </p:nvSpPr>
        <p:spPr bwMode="auto">
          <a:xfrm>
            <a:off x="1971676" y="1557338"/>
            <a:ext cx="5688013" cy="895350"/>
          </a:xfrm>
          <a:prstGeom prst="rect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5477" name="Rechteck 6"/>
          <p:cNvSpPr>
            <a:spLocks noChangeArrowheads="1"/>
          </p:cNvSpPr>
          <p:nvPr/>
        </p:nvSpPr>
        <p:spPr bwMode="auto">
          <a:xfrm>
            <a:off x="1971676" y="2490789"/>
            <a:ext cx="5688013" cy="6064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2800">
              <a:solidFill>
                <a:srgbClr val="000000"/>
              </a:solidFill>
            </a:endParaRPr>
          </a:p>
        </p:txBody>
      </p:sp>
      <p:sp>
        <p:nvSpPr>
          <p:cNvPr id="105478" name="Rechteck 7"/>
          <p:cNvSpPr>
            <a:spLocks noChangeArrowheads="1"/>
          </p:cNvSpPr>
          <p:nvPr/>
        </p:nvSpPr>
        <p:spPr bwMode="auto">
          <a:xfrm>
            <a:off x="1971676" y="3154363"/>
            <a:ext cx="5688013" cy="4826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2800">
              <a:solidFill>
                <a:srgbClr val="000000"/>
              </a:solidFill>
            </a:endParaRPr>
          </a:p>
        </p:txBody>
      </p:sp>
      <p:sp>
        <p:nvSpPr>
          <p:cNvPr id="105479" name="Rechteck 8"/>
          <p:cNvSpPr>
            <a:spLocks noChangeArrowheads="1"/>
          </p:cNvSpPr>
          <p:nvPr/>
        </p:nvSpPr>
        <p:spPr bwMode="auto">
          <a:xfrm>
            <a:off x="1971676" y="3690939"/>
            <a:ext cx="5688013" cy="6381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2800">
              <a:solidFill>
                <a:srgbClr val="000000"/>
              </a:solidFill>
            </a:endParaRPr>
          </a:p>
        </p:txBody>
      </p:sp>
      <p:sp>
        <p:nvSpPr>
          <p:cNvPr id="105480" name="Rechteck 9"/>
          <p:cNvSpPr>
            <a:spLocks noChangeArrowheads="1"/>
          </p:cNvSpPr>
          <p:nvPr/>
        </p:nvSpPr>
        <p:spPr bwMode="auto">
          <a:xfrm>
            <a:off x="1971676" y="4387850"/>
            <a:ext cx="5688013" cy="49053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2800">
              <a:solidFill>
                <a:srgbClr val="000000"/>
              </a:solidFill>
            </a:endParaRPr>
          </a:p>
        </p:txBody>
      </p:sp>
      <p:sp>
        <p:nvSpPr>
          <p:cNvPr id="139" name="Textfeld 138"/>
          <p:cNvSpPr txBox="1"/>
          <p:nvPr/>
        </p:nvSpPr>
        <p:spPr>
          <a:xfrm>
            <a:off x="2019300" y="2855913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0P</a:t>
            </a:r>
          </a:p>
        </p:txBody>
      </p:sp>
      <p:sp>
        <p:nvSpPr>
          <p:cNvPr id="140" name="Textfeld 139"/>
          <p:cNvSpPr txBox="1"/>
          <p:nvPr/>
        </p:nvSpPr>
        <p:spPr>
          <a:xfrm>
            <a:off x="3067050" y="2855913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050" b="1">
                <a:solidFill>
                  <a:srgbClr val="9E224E"/>
                </a:solidFill>
              </a:defRPr>
            </a:lvl1pPr>
          </a:lstStyle>
          <a:p>
            <a:pPr>
              <a:defRPr/>
            </a:pPr>
            <a:r>
              <a:rPr lang="de-DE" dirty="0"/>
              <a:t>1P</a:t>
            </a:r>
          </a:p>
        </p:txBody>
      </p:sp>
      <p:sp>
        <p:nvSpPr>
          <p:cNvPr id="141" name="Textfeld 140"/>
          <p:cNvSpPr txBox="1"/>
          <p:nvPr/>
        </p:nvSpPr>
        <p:spPr>
          <a:xfrm>
            <a:off x="4010025" y="2859088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050" b="1">
                <a:solidFill>
                  <a:srgbClr val="9E224E"/>
                </a:solidFill>
              </a:defRPr>
            </a:lvl1pPr>
          </a:lstStyle>
          <a:p>
            <a:pPr>
              <a:defRPr/>
            </a:pPr>
            <a:r>
              <a:rPr lang="de-DE" dirty="0"/>
              <a:t>2P</a:t>
            </a:r>
          </a:p>
        </p:txBody>
      </p:sp>
      <p:sp>
        <p:nvSpPr>
          <p:cNvPr id="142" name="Textfeld 141"/>
          <p:cNvSpPr txBox="1"/>
          <p:nvPr/>
        </p:nvSpPr>
        <p:spPr>
          <a:xfrm>
            <a:off x="5194300" y="2860675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3P</a:t>
            </a:r>
          </a:p>
        </p:txBody>
      </p:sp>
      <p:sp>
        <p:nvSpPr>
          <p:cNvPr id="143" name="Textfeld 142"/>
          <p:cNvSpPr txBox="1"/>
          <p:nvPr/>
        </p:nvSpPr>
        <p:spPr>
          <a:xfrm>
            <a:off x="6026150" y="2862263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4P</a:t>
            </a:r>
          </a:p>
        </p:txBody>
      </p:sp>
      <p:sp>
        <p:nvSpPr>
          <p:cNvPr id="105487" name="Abgerundetes Rechteck 49"/>
          <p:cNvSpPr>
            <a:spLocks noChangeArrowheads="1"/>
          </p:cNvSpPr>
          <p:nvPr/>
        </p:nvSpPr>
        <p:spPr bwMode="auto">
          <a:xfrm>
            <a:off x="8265821" y="3222576"/>
            <a:ext cx="2436813" cy="646112"/>
          </a:xfrm>
          <a:prstGeom prst="roundRect">
            <a:avLst>
              <a:gd name="adj" fmla="val 16667"/>
            </a:avLst>
          </a:prstGeom>
          <a:solidFill>
            <a:srgbClr val="B30D48">
              <a:alpha val="8941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5488" name="Abgerundetes Rechteck 29"/>
          <p:cNvSpPr>
            <a:spLocks noChangeArrowheads="1"/>
          </p:cNvSpPr>
          <p:nvPr/>
        </p:nvSpPr>
        <p:spPr bwMode="auto">
          <a:xfrm>
            <a:off x="8265821" y="2470101"/>
            <a:ext cx="2436813" cy="6477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5489" name="Textfeld 23"/>
          <p:cNvSpPr txBox="1">
            <a:spLocks noChangeArrowheads="1"/>
          </p:cNvSpPr>
          <p:nvPr/>
        </p:nvSpPr>
        <p:spPr bwMode="auto">
          <a:xfrm>
            <a:off x="8322970" y="2532014"/>
            <a:ext cx="235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400">
                <a:solidFill>
                  <a:srgbClr val="FFFFFF"/>
                </a:solidFill>
                <a:ea typeface="ＭＳ Ｐゴシック" panose="020B0600070205080204" pitchFamily="34" charset="-128"/>
              </a:rPr>
              <a:t>Maximum: 16 points</a:t>
            </a:r>
            <a:br>
              <a:rPr lang="de-DE" altLang="de-DE" sz="1400">
                <a:solidFill>
                  <a:srgbClr val="FFFFFF"/>
                </a:solidFill>
                <a:ea typeface="ＭＳ Ｐゴシック" panose="020B0600070205080204" pitchFamily="34" charset="-128"/>
              </a:rPr>
            </a:br>
            <a:r>
              <a:rPr lang="de-DE" altLang="de-DE" sz="1400">
                <a:solidFill>
                  <a:srgbClr val="FFFFFF"/>
                </a:solidFill>
                <a:ea typeface="ＭＳ Ｐゴシック" panose="020B0600070205080204" pitchFamily="34" charset="-128"/>
              </a:rPr>
              <a:t>(complete control)</a:t>
            </a:r>
          </a:p>
        </p:txBody>
      </p:sp>
      <p:sp>
        <p:nvSpPr>
          <p:cNvPr id="105490" name="Textfeld 23"/>
          <p:cNvSpPr txBox="1">
            <a:spLocks noChangeArrowheads="1"/>
          </p:cNvSpPr>
          <p:nvPr/>
        </p:nvSpPr>
        <p:spPr bwMode="auto">
          <a:xfrm>
            <a:off x="8372184" y="3282902"/>
            <a:ext cx="225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400">
                <a:solidFill>
                  <a:srgbClr val="FFFFFF"/>
                </a:solidFill>
                <a:ea typeface="ＭＳ Ｐゴシック" panose="020B0600070205080204" pitchFamily="34" charset="-128"/>
              </a:rPr>
              <a:t>Minimum: 0 points</a:t>
            </a:r>
            <a:br>
              <a:rPr lang="de-DE" altLang="de-DE" sz="1400">
                <a:solidFill>
                  <a:srgbClr val="FFFFFF"/>
                </a:solidFill>
                <a:ea typeface="ＭＳ Ｐゴシック" panose="020B0600070205080204" pitchFamily="34" charset="-128"/>
              </a:rPr>
            </a:br>
            <a:r>
              <a:rPr lang="de-DE" altLang="de-DE" sz="1400">
                <a:solidFill>
                  <a:srgbClr val="FFFFFF"/>
                </a:solidFill>
                <a:ea typeface="ＭＳ Ｐゴシック" panose="020B0600070205080204" pitchFamily="34" charset="-128"/>
              </a:rPr>
              <a:t>(no control)</a:t>
            </a:r>
          </a:p>
        </p:txBody>
      </p:sp>
      <p:sp>
        <p:nvSpPr>
          <p:cNvPr id="105491" name="Textfeld 23"/>
          <p:cNvSpPr txBox="1">
            <a:spLocks noChangeArrowheads="1"/>
          </p:cNvSpPr>
          <p:nvPr/>
        </p:nvSpPr>
        <p:spPr bwMode="auto">
          <a:xfrm>
            <a:off x="8273758" y="1731913"/>
            <a:ext cx="2424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Answer</a:t>
            </a:r>
            <a:r>
              <a:rPr lang="de-DE" altLang="de-DE" sz="1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12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options</a:t>
            </a:r>
            <a:r>
              <a:rPr lang="de-DE" altLang="de-DE" sz="1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12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get</a:t>
            </a:r>
            <a:r>
              <a:rPr lang="de-DE" altLang="de-DE" sz="1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algn="ctr"/>
            <a:r>
              <a:rPr lang="de-DE" altLang="de-DE" sz="1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0-4 </a:t>
            </a:r>
            <a:r>
              <a:rPr lang="de-DE" altLang="de-DE" sz="12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points</a:t>
            </a:r>
            <a:r>
              <a:rPr lang="de-DE" altLang="de-DE" sz="1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; UCT score </a:t>
            </a:r>
            <a:r>
              <a:rPr lang="de-DE" altLang="de-DE" sz="12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is</a:t>
            </a:r>
            <a:r>
              <a:rPr lang="de-DE" altLang="de-DE" sz="1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 </a:t>
            </a:r>
            <a:r>
              <a:rPr lang="de-DE" altLang="de-DE" sz="12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sum</a:t>
            </a:r>
            <a:r>
              <a:rPr lang="de-DE" altLang="de-DE" sz="1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score </a:t>
            </a:r>
            <a:r>
              <a:rPr lang="de-DE" altLang="de-DE" sz="12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of</a:t>
            </a:r>
            <a:r>
              <a:rPr lang="de-DE" altLang="de-DE" sz="1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12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the</a:t>
            </a:r>
            <a:r>
              <a:rPr lang="de-DE" altLang="de-DE" sz="1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4 </a:t>
            </a:r>
            <a:r>
              <a:rPr lang="de-DE" altLang="de-DE" sz="12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questions</a:t>
            </a:r>
            <a:endParaRPr lang="de-DE" altLang="de-DE" sz="1200" b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5492" name="Abgerundetes Rechteck 29"/>
          <p:cNvSpPr>
            <a:spLocks noChangeArrowheads="1"/>
          </p:cNvSpPr>
          <p:nvPr/>
        </p:nvSpPr>
        <p:spPr bwMode="auto">
          <a:xfrm>
            <a:off x="8264233" y="1714451"/>
            <a:ext cx="2436812" cy="6477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53" name="Textfeld 152"/>
          <p:cNvSpPr txBox="1"/>
          <p:nvPr/>
        </p:nvSpPr>
        <p:spPr>
          <a:xfrm>
            <a:off x="2020888" y="3405188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0P</a:t>
            </a:r>
          </a:p>
        </p:txBody>
      </p:sp>
      <p:sp>
        <p:nvSpPr>
          <p:cNvPr id="154" name="Textfeld 153"/>
          <p:cNvSpPr txBox="1"/>
          <p:nvPr/>
        </p:nvSpPr>
        <p:spPr>
          <a:xfrm>
            <a:off x="3068638" y="3405188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050" b="1">
                <a:solidFill>
                  <a:srgbClr val="9E224E"/>
                </a:solidFill>
              </a:defRPr>
            </a:lvl1pPr>
          </a:lstStyle>
          <a:p>
            <a:pPr>
              <a:defRPr/>
            </a:pPr>
            <a:r>
              <a:rPr lang="de-DE" dirty="0"/>
              <a:t>1P</a:t>
            </a:r>
          </a:p>
        </p:txBody>
      </p:sp>
      <p:sp>
        <p:nvSpPr>
          <p:cNvPr id="155" name="Textfeld 154"/>
          <p:cNvSpPr txBox="1"/>
          <p:nvPr/>
        </p:nvSpPr>
        <p:spPr>
          <a:xfrm>
            <a:off x="4011613" y="3408363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050" b="1">
                <a:solidFill>
                  <a:srgbClr val="9E224E"/>
                </a:solidFill>
              </a:defRPr>
            </a:lvl1pPr>
          </a:lstStyle>
          <a:p>
            <a:pPr>
              <a:defRPr/>
            </a:pPr>
            <a:r>
              <a:rPr lang="de-DE" dirty="0"/>
              <a:t>2P</a:t>
            </a:r>
          </a:p>
        </p:txBody>
      </p:sp>
      <p:sp>
        <p:nvSpPr>
          <p:cNvPr id="156" name="Textfeld 155"/>
          <p:cNvSpPr txBox="1"/>
          <p:nvPr/>
        </p:nvSpPr>
        <p:spPr>
          <a:xfrm>
            <a:off x="5194300" y="3409950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3P</a:t>
            </a:r>
          </a:p>
        </p:txBody>
      </p:sp>
      <p:sp>
        <p:nvSpPr>
          <p:cNvPr id="157" name="Textfeld 156"/>
          <p:cNvSpPr txBox="1"/>
          <p:nvPr/>
        </p:nvSpPr>
        <p:spPr>
          <a:xfrm>
            <a:off x="6026150" y="3411538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4P</a:t>
            </a:r>
          </a:p>
        </p:txBody>
      </p:sp>
      <p:sp>
        <p:nvSpPr>
          <p:cNvPr id="158" name="Textfeld 157"/>
          <p:cNvSpPr txBox="1"/>
          <p:nvPr/>
        </p:nvSpPr>
        <p:spPr>
          <a:xfrm>
            <a:off x="2020888" y="4083050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0P</a:t>
            </a:r>
          </a:p>
        </p:txBody>
      </p:sp>
      <p:sp>
        <p:nvSpPr>
          <p:cNvPr id="159" name="Textfeld 158"/>
          <p:cNvSpPr txBox="1"/>
          <p:nvPr/>
        </p:nvSpPr>
        <p:spPr>
          <a:xfrm>
            <a:off x="3068638" y="4081463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050" b="1">
                <a:solidFill>
                  <a:srgbClr val="9E224E"/>
                </a:solidFill>
              </a:defRPr>
            </a:lvl1pPr>
          </a:lstStyle>
          <a:p>
            <a:pPr>
              <a:defRPr/>
            </a:pPr>
            <a:r>
              <a:rPr lang="de-DE" dirty="0"/>
              <a:t>1P</a:t>
            </a:r>
          </a:p>
        </p:txBody>
      </p:sp>
      <p:sp>
        <p:nvSpPr>
          <p:cNvPr id="160" name="Textfeld 159"/>
          <p:cNvSpPr txBox="1"/>
          <p:nvPr/>
        </p:nvSpPr>
        <p:spPr>
          <a:xfrm>
            <a:off x="4011613" y="4086225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050" b="1">
                <a:solidFill>
                  <a:srgbClr val="9E224E"/>
                </a:solidFill>
              </a:defRPr>
            </a:lvl1pPr>
          </a:lstStyle>
          <a:p>
            <a:pPr>
              <a:defRPr/>
            </a:pPr>
            <a:r>
              <a:rPr lang="de-DE" dirty="0"/>
              <a:t>2P</a:t>
            </a:r>
          </a:p>
        </p:txBody>
      </p:sp>
      <p:sp>
        <p:nvSpPr>
          <p:cNvPr id="161" name="Textfeld 160"/>
          <p:cNvSpPr txBox="1"/>
          <p:nvPr/>
        </p:nvSpPr>
        <p:spPr>
          <a:xfrm>
            <a:off x="5195888" y="4086225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3P</a:t>
            </a:r>
          </a:p>
        </p:txBody>
      </p:sp>
      <p:sp>
        <p:nvSpPr>
          <p:cNvPr id="162" name="Textfeld 161"/>
          <p:cNvSpPr txBox="1"/>
          <p:nvPr/>
        </p:nvSpPr>
        <p:spPr>
          <a:xfrm>
            <a:off x="6027738" y="4089400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4P</a:t>
            </a:r>
          </a:p>
        </p:txBody>
      </p:sp>
      <p:sp>
        <p:nvSpPr>
          <p:cNvPr id="163" name="Textfeld 162"/>
          <p:cNvSpPr txBox="1"/>
          <p:nvPr/>
        </p:nvSpPr>
        <p:spPr>
          <a:xfrm>
            <a:off x="2022475" y="4608513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0P</a:t>
            </a:r>
          </a:p>
        </p:txBody>
      </p:sp>
      <p:sp>
        <p:nvSpPr>
          <p:cNvPr id="164" name="Textfeld 163"/>
          <p:cNvSpPr txBox="1"/>
          <p:nvPr/>
        </p:nvSpPr>
        <p:spPr>
          <a:xfrm>
            <a:off x="3070225" y="4616450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050" b="1">
                <a:solidFill>
                  <a:srgbClr val="9E224E"/>
                </a:solidFill>
              </a:defRPr>
            </a:lvl1pPr>
          </a:lstStyle>
          <a:p>
            <a:pPr>
              <a:defRPr/>
            </a:pPr>
            <a:r>
              <a:rPr lang="de-DE" dirty="0"/>
              <a:t>1P</a:t>
            </a:r>
          </a:p>
        </p:txBody>
      </p:sp>
      <p:sp>
        <p:nvSpPr>
          <p:cNvPr id="165" name="Textfeld 164"/>
          <p:cNvSpPr txBox="1"/>
          <p:nvPr/>
        </p:nvSpPr>
        <p:spPr>
          <a:xfrm>
            <a:off x="4013200" y="4621213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050" b="1">
                <a:solidFill>
                  <a:srgbClr val="9E224E"/>
                </a:solidFill>
              </a:defRPr>
            </a:lvl1pPr>
          </a:lstStyle>
          <a:p>
            <a:pPr>
              <a:defRPr/>
            </a:pPr>
            <a:r>
              <a:rPr lang="de-DE" dirty="0"/>
              <a:t>2P</a:t>
            </a:r>
          </a:p>
        </p:txBody>
      </p:sp>
      <p:sp>
        <p:nvSpPr>
          <p:cNvPr id="166" name="Textfeld 165"/>
          <p:cNvSpPr txBox="1"/>
          <p:nvPr/>
        </p:nvSpPr>
        <p:spPr>
          <a:xfrm>
            <a:off x="5197475" y="4622800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3P</a:t>
            </a:r>
          </a:p>
        </p:txBody>
      </p:sp>
      <p:sp>
        <p:nvSpPr>
          <p:cNvPr id="167" name="Textfeld 166"/>
          <p:cNvSpPr txBox="1"/>
          <p:nvPr/>
        </p:nvSpPr>
        <p:spPr>
          <a:xfrm>
            <a:off x="6027738" y="4624388"/>
            <a:ext cx="32573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b="1" dirty="0">
                <a:solidFill>
                  <a:srgbClr val="9E224E"/>
                </a:solidFill>
              </a:rPr>
              <a:t>4P</a:t>
            </a:r>
          </a:p>
        </p:txBody>
      </p:sp>
      <p:pic>
        <p:nvPicPr>
          <p:cNvPr id="105508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/>
          <a:stretch>
            <a:fillRect/>
          </a:stretch>
        </p:blipFill>
        <p:spPr bwMode="auto">
          <a:xfrm>
            <a:off x="8265821" y="3933777"/>
            <a:ext cx="24812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09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9" t="6921" b="8611"/>
          <a:stretch>
            <a:fillRect/>
          </a:stretch>
        </p:blipFill>
        <p:spPr bwMode="auto">
          <a:xfrm>
            <a:off x="9492958" y="3933777"/>
            <a:ext cx="1219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510" name="Textfeld 23"/>
          <p:cNvSpPr txBox="1">
            <a:spLocks noChangeArrowheads="1"/>
          </p:cNvSpPr>
          <p:nvPr/>
        </p:nvSpPr>
        <p:spPr bwMode="auto">
          <a:xfrm>
            <a:off x="8294396" y="4043314"/>
            <a:ext cx="24241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400">
                <a:solidFill>
                  <a:schemeClr val="bg1"/>
                </a:solidFill>
                <a:ea typeface="ＭＳ Ｐゴシック" panose="020B0600070205080204" pitchFamily="34" charset="-128"/>
              </a:rPr>
              <a:t>Cut off-value: 12 points</a:t>
            </a:r>
            <a:br>
              <a:rPr lang="de-DE" altLang="de-DE" sz="140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de-DE" altLang="de-DE" sz="1200">
                <a:solidFill>
                  <a:schemeClr val="bg1"/>
                </a:solidFill>
                <a:ea typeface="ＭＳ Ｐゴシック" panose="020B0600070205080204" pitchFamily="34" charset="-128"/>
              </a:rPr>
              <a:t>(≥12: well-controlled urticaria)</a:t>
            </a: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AAA73E65-7BCC-4E5A-B70F-F947300E9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88" y="105962"/>
            <a:ext cx="8858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200" b="1" dirty="0">
                <a:solidFill>
                  <a:srgbClr val="1D5BA7"/>
                </a:solidFill>
              </a:rPr>
              <a:t>Urticaria Control Test (UCT)</a:t>
            </a:r>
          </a:p>
        </p:txBody>
      </p:sp>
    </p:spTree>
    <p:extLst>
      <p:ext uri="{BB962C8B-B14F-4D97-AF65-F5344CB8AC3E}">
        <p14:creationId xmlns:p14="http://schemas.microsoft.com/office/powerpoint/2010/main" val="3533079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t>What is the aim of an optimal treatment in patients with chronic spontaneous urticaria ?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-7938" y="1782341"/>
            <a:ext cx="12192001" cy="1874460"/>
          </a:xfrm>
          <a:prstGeom prst="rect">
            <a:avLst/>
          </a:prstGeom>
          <a:solidFill>
            <a:srgbClr val="9CD45E">
              <a:alpha val="3960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</p:txBody>
      </p:sp>
      <p:sp>
        <p:nvSpPr>
          <p:cNvPr id="11" name="Rechteck 1"/>
          <p:cNvSpPr>
            <a:spLocks noChangeArrowheads="1"/>
          </p:cNvSpPr>
          <p:nvPr/>
        </p:nvSpPr>
        <p:spPr bwMode="auto">
          <a:xfrm>
            <a:off x="676275" y="1975867"/>
            <a:ext cx="108203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de-DE" sz="3200" b="1" dirty="0">
                <a:solidFill>
                  <a:srgbClr val="000000"/>
                </a:solidFill>
              </a:rPr>
              <a:t>“We recommend aiming at complete symptom control in urticaria, considering as much as possible the safety and the quality of life of each individual patient.”</a:t>
            </a:r>
            <a:endParaRPr lang="de-DE" altLang="de-DE" sz="3200" dirty="0">
              <a:solidFill>
                <a:srgbClr val="000000"/>
              </a:solidFill>
            </a:endParaRP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EA3386C0-4CF3-4605-B5C8-0609DDDEB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866" y="6414293"/>
            <a:ext cx="5761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de-DE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Zuberbier</a:t>
            </a:r>
            <a:r>
              <a:rPr lang="de-DE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 et al., </a:t>
            </a:r>
            <a:r>
              <a:rPr lang="es-E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Allergy. 2022;77:734-766</a:t>
            </a:r>
            <a:endParaRPr lang="de-DE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3850302"/>
            <a:ext cx="5563376" cy="2219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 bwMode="auto">
          <a:xfrm>
            <a:off x="-411163" y="1128549"/>
            <a:ext cx="10345738" cy="1440000"/>
          </a:xfrm>
          <a:prstGeom prst="roundRect">
            <a:avLst>
              <a:gd name="adj" fmla="val 30943"/>
            </a:avLst>
          </a:prstGeom>
          <a:solidFill>
            <a:srgbClr val="33993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847" name="Rectangle 3"/>
          <p:cNvSpPr>
            <a:spLocks noChangeArrowheads="1"/>
          </p:cNvSpPr>
          <p:nvPr/>
        </p:nvSpPr>
        <p:spPr bwMode="auto">
          <a:xfrm>
            <a:off x="598671" y="1173097"/>
            <a:ext cx="9313753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de-DE" sz="2400" b="1" dirty="0"/>
              <a:t>Start </a:t>
            </a:r>
            <a:r>
              <a:rPr lang="de-DE" sz="2400" b="1" dirty="0" err="1"/>
              <a:t>with</a:t>
            </a:r>
            <a:r>
              <a:rPr lang="de-DE" sz="2400" b="1" dirty="0"/>
              <a:t> </a:t>
            </a:r>
            <a:r>
              <a:rPr lang="de-DE" sz="2400" b="1" dirty="0" err="1"/>
              <a:t>standard</a:t>
            </a:r>
            <a:r>
              <a:rPr lang="de-DE" sz="2400" b="1" dirty="0"/>
              <a:t> dose 2</a:t>
            </a:r>
            <a:r>
              <a:rPr lang="de-DE" b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de-DE" sz="2400" b="1" dirty="0"/>
              <a:t> </a:t>
            </a:r>
            <a:r>
              <a:rPr lang="de-DE" sz="2400" b="1" dirty="0" err="1"/>
              <a:t>generation</a:t>
            </a:r>
            <a:r>
              <a:rPr lang="de-DE" sz="2400" b="1" dirty="0"/>
              <a:t> H1-Antihistamine</a:t>
            </a:r>
          </a:p>
          <a:p>
            <a:pPr lvl="0">
              <a:spcAft>
                <a:spcPts val="600"/>
              </a:spcAft>
              <a:defRPr/>
            </a:pP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if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needed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</a:t>
            </a:r>
          </a:p>
          <a:p>
            <a:pPr lvl="0">
              <a:spcAft>
                <a:spcPts val="600"/>
              </a:spcAft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Increase 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b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generation 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AH dose (up to 4x)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821" name="Titel 1"/>
          <p:cNvSpPr>
            <a:spLocks noGrp="1" noChangeArrowheads="1"/>
          </p:cNvSpPr>
          <p:nvPr>
            <p:ph type="title"/>
          </p:nvPr>
        </p:nvSpPr>
        <p:spPr>
          <a:xfrm>
            <a:off x="334963" y="-27384"/>
            <a:ext cx="11665693" cy="1143000"/>
          </a:xfrm>
        </p:spPr>
        <p:txBody>
          <a:bodyPr/>
          <a:lstStyle/>
          <a:p>
            <a:r>
              <a:rPr lang="en-US" altLang="de-DE" sz="3600" b="1" dirty="0">
                <a:cs typeface="Arial" panose="020B0604020202020204" pitchFamily="34" charset="0"/>
              </a:rPr>
              <a:t>EAACI/GA²LEN/</a:t>
            </a:r>
            <a:r>
              <a:rPr lang="en-US" altLang="de-DE" sz="3600" b="1" dirty="0" err="1">
                <a:cs typeface="Arial" panose="020B0604020202020204" pitchFamily="34" charset="0"/>
              </a:rPr>
              <a:t>EuroGuiDerm</a:t>
            </a:r>
            <a:r>
              <a:rPr lang="en-US" altLang="de-DE" sz="3600" b="1" dirty="0">
                <a:cs typeface="Arial" panose="020B0604020202020204" pitchFamily="34" charset="0"/>
              </a:rPr>
              <a:t>/APAAACI</a:t>
            </a:r>
            <a:br>
              <a:rPr lang="de-DE" altLang="de-DE" sz="3600" b="1" dirty="0">
                <a:latin typeface="+mn-lt"/>
                <a:cs typeface="Times New Roman" panose="02020603050405020304" pitchFamily="18" charset="0"/>
              </a:rPr>
            </a:br>
            <a:r>
              <a:rPr lang="de-DE" altLang="de-DE" dirty="0" err="1"/>
              <a:t>Urticaria</a:t>
            </a:r>
            <a:r>
              <a:rPr lang="de-DE" altLang="de-DE" dirty="0"/>
              <a:t> Guideline: 2022 Revision and Update</a:t>
            </a:r>
            <a:endParaRPr lang="de-DE" altLang="de-DE" dirty="0">
              <a:latin typeface="+mn-lt"/>
            </a:endParaRPr>
          </a:p>
        </p:txBody>
      </p:sp>
      <p:sp>
        <p:nvSpPr>
          <p:cNvPr id="38" name="Gleichschenkliges Dreieck 37"/>
          <p:cNvSpPr/>
          <p:nvPr/>
        </p:nvSpPr>
        <p:spPr bwMode="auto">
          <a:xfrm>
            <a:off x="10373068" y="948829"/>
            <a:ext cx="1487866" cy="3492088"/>
          </a:xfrm>
          <a:prstGeom prst="triangle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/>
          <a:lstStyle/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hteck 38"/>
          <p:cNvSpPr/>
          <p:nvPr/>
        </p:nvSpPr>
        <p:spPr bwMode="auto">
          <a:xfrm>
            <a:off x="10373068" y="4440917"/>
            <a:ext cx="1487869" cy="1731605"/>
          </a:xfrm>
          <a:prstGeom prst="rect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/>
          <a:lstStyle/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842" name="Textfeld 5"/>
          <p:cNvSpPr txBox="1">
            <a:spLocks noChangeArrowheads="1"/>
          </p:cNvSpPr>
          <p:nvPr/>
        </p:nvSpPr>
        <p:spPr bwMode="auto">
          <a:xfrm>
            <a:off x="10372725" y="3466639"/>
            <a:ext cx="1487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dirty="0" err="1">
                <a:ea typeface="ヒラギノ角ゴ Pro W3"/>
                <a:cs typeface="ヒラギノ角ゴ Pro W3"/>
              </a:rPr>
              <a:t>Consider</a:t>
            </a:r>
            <a:r>
              <a:rPr lang="de-DE" altLang="de-DE" sz="1600" dirty="0">
                <a:ea typeface="ヒラギノ角ゴ Pro W3"/>
                <a:cs typeface="ヒラギノ角ゴ Pro W3"/>
              </a:rPr>
              <a:t> </a:t>
            </a:r>
            <a:r>
              <a:rPr lang="de-DE" altLang="de-DE" sz="1600" dirty="0" err="1">
                <a:ea typeface="ヒラギノ角ゴ Pro W3"/>
                <a:cs typeface="ヒラギノ角ゴ Pro W3"/>
              </a:rPr>
              <a:t>referral</a:t>
            </a:r>
            <a:br>
              <a:rPr lang="de-DE" altLang="de-DE" sz="1600" dirty="0">
                <a:ea typeface="ヒラギノ角ゴ Pro W3"/>
                <a:cs typeface="ヒラギノ角ゴ Pro W3"/>
              </a:rPr>
            </a:br>
            <a:r>
              <a:rPr lang="de-DE" altLang="de-DE" sz="1600" dirty="0" err="1">
                <a:ea typeface="ヒラギノ角ゴ Pro W3"/>
                <a:cs typeface="ヒラギノ角ゴ Pro W3"/>
              </a:rPr>
              <a:t>to</a:t>
            </a:r>
            <a:r>
              <a:rPr lang="de-DE" altLang="de-DE" sz="1600" dirty="0">
                <a:ea typeface="ヒラギノ角ゴ Pro W3"/>
                <a:cs typeface="ヒラギノ角ゴ Pro W3"/>
              </a:rPr>
              <a:t> </a:t>
            </a:r>
            <a:r>
              <a:rPr lang="de-DE" altLang="de-DE" sz="1600" dirty="0" err="1">
                <a:ea typeface="ヒラギノ角ゴ Pro W3"/>
                <a:cs typeface="ヒラギノ角ゴ Pro W3"/>
              </a:rPr>
              <a:t>specialist</a:t>
            </a:r>
            <a:endParaRPr lang="de-DE" altLang="de-DE" sz="1600" dirty="0">
              <a:ea typeface="ヒラギノ角ゴ Pro W3"/>
              <a:cs typeface="ヒラギノ角ゴ Pro W3"/>
            </a:endParaRPr>
          </a:p>
        </p:txBody>
      </p:sp>
      <p:sp>
        <p:nvSpPr>
          <p:cNvPr id="34843" name="Textfeld 20"/>
          <p:cNvSpPr txBox="1">
            <a:spLocks noChangeArrowheads="1"/>
          </p:cNvSpPr>
          <p:nvPr/>
        </p:nvSpPr>
        <p:spPr bwMode="auto">
          <a:xfrm>
            <a:off x="10372725" y="4670927"/>
            <a:ext cx="14874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600" dirty="0">
                <a:latin typeface="+mn-lt"/>
              </a:rPr>
              <a:t>Should be performed under the supervision of a specialist</a:t>
            </a:r>
          </a:p>
        </p:txBody>
      </p:sp>
      <p:sp>
        <p:nvSpPr>
          <p:cNvPr id="27" name="Rechteck 7"/>
          <p:cNvSpPr>
            <a:spLocks noChangeArrowheads="1"/>
          </p:cNvSpPr>
          <p:nvPr/>
        </p:nvSpPr>
        <p:spPr bwMode="auto">
          <a:xfrm>
            <a:off x="7267095" y="6420515"/>
            <a:ext cx="4822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Zuberbier et al., </a:t>
            </a:r>
            <a:r>
              <a:rPr lang="es-E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Allergy. 2022;77:734-766</a:t>
            </a:r>
            <a:endParaRPr lang="de-DE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55846" y="1452127"/>
            <a:ext cx="412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</a:p>
        </p:txBody>
      </p:sp>
      <p:cxnSp>
        <p:nvCxnSpPr>
          <p:cNvPr id="22" name="Gerader Verbinder 21"/>
          <p:cNvCxnSpPr/>
          <p:nvPr/>
        </p:nvCxnSpPr>
        <p:spPr>
          <a:xfrm>
            <a:off x="477107" y="1053440"/>
            <a:ext cx="2269" cy="514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211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Antihistamines</a:t>
            </a:r>
            <a:br>
              <a:rPr lang="de-DE" dirty="0"/>
            </a:br>
            <a:r>
              <a:rPr lang="de-DE" dirty="0" err="1"/>
              <a:t>commonly</a:t>
            </a:r>
            <a:br>
              <a:rPr lang="de-DE" dirty="0"/>
            </a:b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children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5955" y="44177"/>
            <a:ext cx="5944044" cy="6178987"/>
          </a:xfrm>
          <a:prstGeom prst="rect">
            <a:avLst/>
          </a:prstGeom>
        </p:spPr>
      </p:pic>
      <p:sp>
        <p:nvSpPr>
          <p:cNvPr id="5" name="Rechteck 1">
            <a:extLst>
              <a:ext uri="{FF2B5EF4-FFF2-40B4-BE49-F238E27FC236}">
                <a16:creationId xmlns:a16="http://schemas.microsoft.com/office/drawing/2014/main" id="{73B7F714-E4BC-4080-BCB8-7FAEBC791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071" y="6381328"/>
            <a:ext cx="5761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r"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Chang et al., </a:t>
            </a:r>
            <a:r>
              <a:rPr lang="de-DE" sz="1600" dirty="0"/>
              <a:t>J Asthma </a:t>
            </a:r>
            <a:r>
              <a:rPr lang="de-DE" sz="1600" dirty="0" err="1"/>
              <a:t>Allergy</a:t>
            </a:r>
            <a:r>
              <a:rPr lang="de-DE" sz="1600" dirty="0"/>
              <a:t>. 2021;14:187-99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42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Abgerundetes Rechteck 94"/>
          <p:cNvSpPr/>
          <p:nvPr/>
        </p:nvSpPr>
        <p:spPr bwMode="auto">
          <a:xfrm>
            <a:off x="-411163" y="3391423"/>
            <a:ext cx="10345738" cy="1440000"/>
          </a:xfrm>
          <a:prstGeom prst="roundRect">
            <a:avLst>
              <a:gd name="adj" fmla="val 30567"/>
            </a:avLst>
          </a:prstGeom>
          <a:solidFill>
            <a:srgbClr val="33993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-411163" y="1128549"/>
            <a:ext cx="10345738" cy="1440000"/>
          </a:xfrm>
          <a:prstGeom prst="roundRect">
            <a:avLst>
              <a:gd name="adj" fmla="val 30943"/>
            </a:avLst>
          </a:prstGeom>
          <a:solidFill>
            <a:srgbClr val="33993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849" name="Rectangle 3"/>
          <p:cNvSpPr>
            <a:spLocks noChangeArrowheads="1"/>
          </p:cNvSpPr>
          <p:nvPr/>
        </p:nvSpPr>
        <p:spPr bwMode="auto">
          <a:xfrm>
            <a:off x="598671" y="3497911"/>
            <a:ext cx="8274231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Add on to 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b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generation 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AH: Omalizumab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if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needed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</a:t>
            </a:r>
          </a:p>
          <a:p>
            <a:pPr lvl="0">
              <a:spcAft>
                <a:spcPts val="600"/>
              </a:spcAft>
              <a:defRPr/>
            </a:pPr>
            <a:r>
              <a:rPr lang="de-DE" altLang="de-DE" sz="2400" b="1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Increase</a:t>
            </a:r>
            <a:r>
              <a:rPr lang="de-DE" altLang="de-DE" sz="24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dose </a:t>
            </a:r>
            <a:r>
              <a:rPr lang="de-DE" altLang="de-DE" sz="2400" b="1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or</a:t>
            </a:r>
            <a:r>
              <a:rPr lang="de-DE" altLang="de-DE" sz="24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shorten</a:t>
            </a:r>
            <a:r>
              <a:rPr lang="de-DE" altLang="de-DE" sz="24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intervall</a:t>
            </a:r>
            <a:r>
              <a:rPr lang="de-DE" altLang="de-DE" sz="24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*</a:t>
            </a:r>
          </a:p>
        </p:txBody>
      </p:sp>
      <p:sp>
        <p:nvSpPr>
          <p:cNvPr id="34847" name="Rectangle 3"/>
          <p:cNvSpPr>
            <a:spLocks noChangeArrowheads="1"/>
          </p:cNvSpPr>
          <p:nvPr/>
        </p:nvSpPr>
        <p:spPr bwMode="auto">
          <a:xfrm>
            <a:off x="598671" y="1173097"/>
            <a:ext cx="9313753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de-DE" sz="2400" b="1" dirty="0"/>
              <a:t>Start </a:t>
            </a:r>
            <a:r>
              <a:rPr lang="de-DE" sz="2400" b="1" dirty="0" err="1"/>
              <a:t>with</a:t>
            </a:r>
            <a:r>
              <a:rPr lang="de-DE" sz="2400" b="1" dirty="0"/>
              <a:t> </a:t>
            </a:r>
            <a:r>
              <a:rPr lang="de-DE" sz="2400" b="1" dirty="0" err="1"/>
              <a:t>standard</a:t>
            </a:r>
            <a:r>
              <a:rPr lang="de-DE" sz="2400" b="1" dirty="0"/>
              <a:t> dose 2</a:t>
            </a:r>
            <a:r>
              <a:rPr lang="de-DE" b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de-DE" sz="2400" b="1" dirty="0"/>
              <a:t> </a:t>
            </a:r>
            <a:r>
              <a:rPr lang="de-DE" sz="2400" b="1" dirty="0" err="1"/>
              <a:t>generation</a:t>
            </a:r>
            <a:r>
              <a:rPr lang="de-DE" sz="2400" b="1" dirty="0"/>
              <a:t> H1-Antihistamine</a:t>
            </a:r>
          </a:p>
          <a:p>
            <a:pPr lvl="0">
              <a:spcAft>
                <a:spcPts val="600"/>
              </a:spcAft>
              <a:defRPr/>
            </a:pP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if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needed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</a:t>
            </a:r>
          </a:p>
          <a:p>
            <a:pPr lvl="0">
              <a:spcAft>
                <a:spcPts val="600"/>
              </a:spcAft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Increase 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b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generation 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AH dose (up to 4x)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821" name="Titel 1"/>
          <p:cNvSpPr>
            <a:spLocks noGrp="1" noChangeArrowheads="1"/>
          </p:cNvSpPr>
          <p:nvPr>
            <p:ph type="title"/>
          </p:nvPr>
        </p:nvSpPr>
        <p:spPr>
          <a:xfrm>
            <a:off x="334963" y="-27384"/>
            <a:ext cx="11665693" cy="1143000"/>
          </a:xfrm>
        </p:spPr>
        <p:txBody>
          <a:bodyPr/>
          <a:lstStyle/>
          <a:p>
            <a:r>
              <a:rPr lang="en-US" altLang="de-DE" sz="3600" b="1" dirty="0">
                <a:cs typeface="Arial" panose="020B0604020202020204" pitchFamily="34" charset="0"/>
              </a:rPr>
              <a:t>EAACI/GA²LEN/</a:t>
            </a:r>
            <a:r>
              <a:rPr lang="en-US" altLang="de-DE" sz="3600" b="1" dirty="0" err="1">
                <a:cs typeface="Arial" panose="020B0604020202020204" pitchFamily="34" charset="0"/>
              </a:rPr>
              <a:t>EuroGuiDerm</a:t>
            </a:r>
            <a:r>
              <a:rPr lang="en-US" altLang="de-DE" sz="3600" b="1" dirty="0">
                <a:cs typeface="Arial" panose="020B0604020202020204" pitchFamily="34" charset="0"/>
              </a:rPr>
              <a:t>/APAAACI</a:t>
            </a:r>
            <a:br>
              <a:rPr lang="de-DE" altLang="de-DE" sz="3600" b="1" dirty="0">
                <a:latin typeface="+mn-lt"/>
                <a:cs typeface="Times New Roman" panose="02020603050405020304" pitchFamily="18" charset="0"/>
              </a:rPr>
            </a:br>
            <a:r>
              <a:rPr lang="de-DE" altLang="de-DE" dirty="0" err="1"/>
              <a:t>Urticaria</a:t>
            </a:r>
            <a:r>
              <a:rPr lang="de-DE" altLang="de-DE" dirty="0"/>
              <a:t> Guideline: 2022 Revision and Update</a:t>
            </a:r>
            <a:endParaRPr lang="de-DE" altLang="de-DE" dirty="0">
              <a:latin typeface="+mn-lt"/>
            </a:endParaRPr>
          </a:p>
        </p:txBody>
      </p:sp>
      <p:sp>
        <p:nvSpPr>
          <p:cNvPr id="49" name="AutoShape 6"/>
          <p:cNvSpPr>
            <a:spLocks noChangeAspect="1" noChangeArrowheads="1"/>
          </p:cNvSpPr>
          <p:nvPr/>
        </p:nvSpPr>
        <p:spPr bwMode="auto">
          <a:xfrm>
            <a:off x="1112838" y="2712725"/>
            <a:ext cx="350837" cy="515937"/>
          </a:xfrm>
          <a:prstGeom prst="downArrow">
            <a:avLst>
              <a:gd name="adj1" fmla="val 50000"/>
              <a:gd name="adj2" fmla="val 40972"/>
            </a:avLst>
          </a:prstGeom>
          <a:gradFill>
            <a:gsLst>
              <a:gs pos="77000">
                <a:schemeClr val="bg2">
                  <a:lumMod val="75000"/>
                </a:schemeClr>
              </a:gs>
              <a:gs pos="2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Rectangle 6"/>
          <p:cNvSpPr>
            <a:spLocks noChangeArrowheads="1"/>
          </p:cNvSpPr>
          <p:nvPr/>
        </p:nvSpPr>
        <p:spPr bwMode="auto">
          <a:xfrm>
            <a:off x="1689197" y="2784733"/>
            <a:ext cx="8131459" cy="307777"/>
          </a:xfrm>
          <a:prstGeom prst="rect">
            <a:avLst/>
          </a:prstGeom>
          <a:solidFill>
            <a:srgbClr val="FF9966">
              <a:alpha val="9804"/>
            </a:srgbClr>
          </a:solidFill>
          <a:ln>
            <a:noFill/>
          </a:ln>
          <a:effectLst>
            <a:glow rad="139700">
              <a:srgbClr val="FF9966">
                <a:alpha val="30196"/>
              </a:srgbClr>
            </a:glow>
          </a:effectLst>
        </p:spPr>
        <p:txBody>
          <a:bodyPr>
            <a:spAutoFit/>
          </a:bodyPr>
          <a:lstStyle/>
          <a:p>
            <a:pPr lvl="0" defTabSz="863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If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inadequate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control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on high dose: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de-DE" sz="1400" dirty="0">
                <a:ea typeface="ヒラギノ角ゴ Pro W3" charset="-128"/>
              </a:rPr>
              <a:t>after 2-4 </a:t>
            </a:r>
            <a:r>
              <a:rPr lang="de-DE" sz="1400" dirty="0" err="1">
                <a:ea typeface="ヒラギノ角ゴ Pro W3" charset="-128"/>
              </a:rPr>
              <a:t>weeks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or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earlier</a:t>
            </a:r>
            <a:r>
              <a:rPr lang="de-DE" sz="1400" dirty="0">
                <a:ea typeface="ヒラギノ角ゴ Pro W3" charset="-128"/>
              </a:rPr>
              <a:t>, </a:t>
            </a:r>
            <a:r>
              <a:rPr lang="de-DE" sz="1400" dirty="0" err="1">
                <a:ea typeface="ヒラギノ角ゴ Pro W3" charset="-128"/>
              </a:rPr>
              <a:t>if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symptoms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are</a:t>
            </a:r>
            <a:r>
              <a:rPr lang="de-DE" sz="1400" dirty="0">
                <a:ea typeface="ヒラギノ角ゴ Pro W3" charset="-128"/>
              </a:rPr>
              <a:t> intolerable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38" name="Gleichschenkliges Dreieck 37"/>
          <p:cNvSpPr/>
          <p:nvPr/>
        </p:nvSpPr>
        <p:spPr bwMode="auto">
          <a:xfrm>
            <a:off x="10373068" y="948829"/>
            <a:ext cx="1487866" cy="3492088"/>
          </a:xfrm>
          <a:prstGeom prst="triangle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/>
          <a:lstStyle/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hteck 38"/>
          <p:cNvSpPr/>
          <p:nvPr/>
        </p:nvSpPr>
        <p:spPr bwMode="auto">
          <a:xfrm>
            <a:off x="10373068" y="4440917"/>
            <a:ext cx="1487869" cy="1731605"/>
          </a:xfrm>
          <a:prstGeom prst="rect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/>
          <a:lstStyle/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842" name="Textfeld 5"/>
          <p:cNvSpPr txBox="1">
            <a:spLocks noChangeArrowheads="1"/>
          </p:cNvSpPr>
          <p:nvPr/>
        </p:nvSpPr>
        <p:spPr bwMode="auto">
          <a:xfrm>
            <a:off x="10372725" y="3466639"/>
            <a:ext cx="1487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dirty="0" err="1">
                <a:ea typeface="ヒラギノ角ゴ Pro W3"/>
                <a:cs typeface="ヒラギノ角ゴ Pro W3"/>
              </a:rPr>
              <a:t>Consider</a:t>
            </a:r>
            <a:r>
              <a:rPr lang="de-DE" altLang="de-DE" sz="1600" dirty="0">
                <a:ea typeface="ヒラギノ角ゴ Pro W3"/>
                <a:cs typeface="ヒラギノ角ゴ Pro W3"/>
              </a:rPr>
              <a:t> </a:t>
            </a:r>
            <a:r>
              <a:rPr lang="de-DE" altLang="de-DE" sz="1600" dirty="0" err="1">
                <a:ea typeface="ヒラギノ角ゴ Pro W3"/>
                <a:cs typeface="ヒラギノ角ゴ Pro W3"/>
              </a:rPr>
              <a:t>referral</a:t>
            </a:r>
            <a:br>
              <a:rPr lang="de-DE" altLang="de-DE" sz="1600" dirty="0">
                <a:ea typeface="ヒラギノ角ゴ Pro W3"/>
                <a:cs typeface="ヒラギノ角ゴ Pro W3"/>
              </a:rPr>
            </a:br>
            <a:r>
              <a:rPr lang="de-DE" altLang="de-DE" sz="1600" dirty="0" err="1">
                <a:ea typeface="ヒラギノ角ゴ Pro W3"/>
                <a:cs typeface="ヒラギノ角ゴ Pro W3"/>
              </a:rPr>
              <a:t>to</a:t>
            </a:r>
            <a:r>
              <a:rPr lang="de-DE" altLang="de-DE" sz="1600" dirty="0">
                <a:ea typeface="ヒラギノ角ゴ Pro W3"/>
                <a:cs typeface="ヒラギノ角ゴ Pro W3"/>
              </a:rPr>
              <a:t> </a:t>
            </a:r>
            <a:r>
              <a:rPr lang="de-DE" altLang="de-DE" sz="1600" dirty="0" err="1">
                <a:ea typeface="ヒラギノ角ゴ Pro W3"/>
                <a:cs typeface="ヒラギノ角ゴ Pro W3"/>
              </a:rPr>
              <a:t>specialist</a:t>
            </a:r>
            <a:endParaRPr lang="de-DE" altLang="de-DE" sz="1600" dirty="0">
              <a:ea typeface="ヒラギノ角ゴ Pro W3"/>
              <a:cs typeface="ヒラギノ角ゴ Pro W3"/>
            </a:endParaRPr>
          </a:p>
        </p:txBody>
      </p:sp>
      <p:sp>
        <p:nvSpPr>
          <p:cNvPr id="34843" name="Textfeld 20"/>
          <p:cNvSpPr txBox="1">
            <a:spLocks noChangeArrowheads="1"/>
          </p:cNvSpPr>
          <p:nvPr/>
        </p:nvSpPr>
        <p:spPr bwMode="auto">
          <a:xfrm>
            <a:off x="10372725" y="4670927"/>
            <a:ext cx="14874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600" dirty="0">
                <a:latin typeface="+mn-lt"/>
              </a:rPr>
              <a:t>Should be performed under the supervision of a specialist</a:t>
            </a:r>
          </a:p>
        </p:txBody>
      </p:sp>
      <p:sp>
        <p:nvSpPr>
          <p:cNvPr id="27" name="Rechteck 7"/>
          <p:cNvSpPr>
            <a:spLocks noChangeArrowheads="1"/>
          </p:cNvSpPr>
          <p:nvPr/>
        </p:nvSpPr>
        <p:spPr bwMode="auto">
          <a:xfrm>
            <a:off x="7267095" y="6420515"/>
            <a:ext cx="4822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Zuberbier et al., </a:t>
            </a:r>
            <a:r>
              <a:rPr lang="es-E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Allergy. 2022;77:734-766</a:t>
            </a:r>
            <a:endParaRPr lang="de-DE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55846" y="1452127"/>
            <a:ext cx="412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-55846" y="3728838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999657" y="4879361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* in CSU, Omalizumab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approved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300mg </a:t>
            </a:r>
            <a:r>
              <a:rPr lang="de-DE" sz="2000" dirty="0" err="1"/>
              <a:t>every</a:t>
            </a:r>
            <a:r>
              <a:rPr lang="de-DE" sz="2000" dirty="0"/>
              <a:t> 4 </a:t>
            </a:r>
            <a:r>
              <a:rPr lang="de-DE" sz="2000" dirty="0" err="1"/>
              <a:t>weeks</a:t>
            </a:r>
            <a:r>
              <a:rPr lang="de-DE" sz="2000" dirty="0"/>
              <a:t> (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adults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adolescents</a:t>
            </a:r>
            <a:r>
              <a:rPr lang="de-DE" sz="2000" dirty="0"/>
              <a:t> &gt;12 </a:t>
            </a:r>
            <a:r>
              <a:rPr lang="de-DE" sz="2000" dirty="0" err="1"/>
              <a:t>years</a:t>
            </a:r>
            <a:r>
              <a:rPr lang="de-DE" sz="2000" dirty="0"/>
              <a:t>)</a:t>
            </a:r>
          </a:p>
        </p:txBody>
      </p:sp>
      <p:cxnSp>
        <p:nvCxnSpPr>
          <p:cNvPr id="23" name="Gerader Verbinder 22"/>
          <p:cNvCxnSpPr/>
          <p:nvPr/>
        </p:nvCxnSpPr>
        <p:spPr>
          <a:xfrm>
            <a:off x="477107" y="1053440"/>
            <a:ext cx="2269" cy="514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975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Abgerundetes Rechteck 94"/>
          <p:cNvSpPr/>
          <p:nvPr/>
        </p:nvSpPr>
        <p:spPr bwMode="auto">
          <a:xfrm>
            <a:off x="-411163" y="3391423"/>
            <a:ext cx="10345738" cy="1440000"/>
          </a:xfrm>
          <a:prstGeom prst="roundRect">
            <a:avLst>
              <a:gd name="adj" fmla="val 30567"/>
            </a:avLst>
          </a:prstGeom>
          <a:solidFill>
            <a:srgbClr val="33993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-411163" y="1128549"/>
            <a:ext cx="10345738" cy="1440000"/>
          </a:xfrm>
          <a:prstGeom prst="roundRect">
            <a:avLst>
              <a:gd name="adj" fmla="val 30943"/>
            </a:avLst>
          </a:prstGeom>
          <a:solidFill>
            <a:srgbClr val="33993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849" name="Rectangle 3"/>
          <p:cNvSpPr>
            <a:spLocks noChangeArrowheads="1"/>
          </p:cNvSpPr>
          <p:nvPr/>
        </p:nvSpPr>
        <p:spPr bwMode="auto">
          <a:xfrm>
            <a:off x="598671" y="3497911"/>
            <a:ext cx="8274231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Add on to 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b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generation 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AH: Omalizumab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if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needed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</a:t>
            </a:r>
          </a:p>
          <a:p>
            <a:pPr lvl="0">
              <a:spcAft>
                <a:spcPts val="600"/>
              </a:spcAft>
              <a:defRPr/>
            </a:pPr>
            <a:r>
              <a:rPr lang="de-DE" altLang="de-DE" sz="2400" b="1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Increase</a:t>
            </a:r>
            <a:r>
              <a:rPr lang="de-DE" altLang="de-DE" sz="24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dose </a:t>
            </a:r>
            <a:r>
              <a:rPr lang="de-DE" altLang="de-DE" sz="2400" b="1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or</a:t>
            </a:r>
            <a:r>
              <a:rPr lang="de-DE" altLang="de-DE" sz="24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shorten</a:t>
            </a:r>
            <a:r>
              <a:rPr lang="de-DE" altLang="de-DE" sz="24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intervall</a:t>
            </a:r>
            <a:endParaRPr lang="de-DE" altLang="de-DE" sz="2400" b="1" dirty="0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847" name="Rectangle 3"/>
          <p:cNvSpPr>
            <a:spLocks noChangeArrowheads="1"/>
          </p:cNvSpPr>
          <p:nvPr/>
        </p:nvSpPr>
        <p:spPr bwMode="auto">
          <a:xfrm>
            <a:off x="598671" y="1173097"/>
            <a:ext cx="9313753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de-DE" sz="2400" b="1" dirty="0"/>
              <a:t>Start </a:t>
            </a:r>
            <a:r>
              <a:rPr lang="de-DE" sz="2400" b="1" dirty="0" err="1"/>
              <a:t>with</a:t>
            </a:r>
            <a:r>
              <a:rPr lang="de-DE" sz="2400" b="1" dirty="0"/>
              <a:t> </a:t>
            </a:r>
            <a:r>
              <a:rPr lang="de-DE" sz="2400" b="1" dirty="0" err="1"/>
              <a:t>standard</a:t>
            </a:r>
            <a:r>
              <a:rPr lang="de-DE" sz="2400" b="1" dirty="0"/>
              <a:t> dose 2</a:t>
            </a:r>
            <a:r>
              <a:rPr lang="de-DE" b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de-DE" sz="2400" b="1" dirty="0"/>
              <a:t> </a:t>
            </a:r>
            <a:r>
              <a:rPr lang="de-DE" sz="2400" b="1" dirty="0" err="1"/>
              <a:t>generation</a:t>
            </a:r>
            <a:r>
              <a:rPr lang="de-DE" sz="2400" b="1" dirty="0"/>
              <a:t> H1-Antihistamine</a:t>
            </a:r>
          </a:p>
          <a:p>
            <a:pPr lvl="0">
              <a:spcAft>
                <a:spcPts val="600"/>
              </a:spcAft>
              <a:defRPr/>
            </a:pP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if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400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needed</a:t>
            </a:r>
            <a:r>
              <a:rPr lang="de-DE" altLang="de-DE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</a:t>
            </a:r>
          </a:p>
          <a:p>
            <a:pPr lvl="0">
              <a:spcAft>
                <a:spcPts val="600"/>
              </a:spcAft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Increase 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b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generation 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AH dose (up to 4x)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821" name="Titel 1"/>
          <p:cNvSpPr>
            <a:spLocks noGrp="1" noChangeArrowheads="1"/>
          </p:cNvSpPr>
          <p:nvPr>
            <p:ph type="title"/>
          </p:nvPr>
        </p:nvSpPr>
        <p:spPr>
          <a:xfrm>
            <a:off x="334963" y="-27384"/>
            <a:ext cx="11665693" cy="1143000"/>
          </a:xfrm>
        </p:spPr>
        <p:txBody>
          <a:bodyPr/>
          <a:lstStyle/>
          <a:p>
            <a:r>
              <a:rPr lang="en-US" altLang="de-DE" sz="3600" b="1" dirty="0">
                <a:cs typeface="Arial" panose="020B0604020202020204" pitchFamily="34" charset="0"/>
              </a:rPr>
              <a:t>EAACI/GA²LEN/</a:t>
            </a:r>
            <a:r>
              <a:rPr lang="en-US" altLang="de-DE" sz="3600" b="1" dirty="0" err="1">
                <a:cs typeface="Arial" panose="020B0604020202020204" pitchFamily="34" charset="0"/>
              </a:rPr>
              <a:t>EuroGuiDerm</a:t>
            </a:r>
            <a:r>
              <a:rPr lang="en-US" altLang="de-DE" sz="3600" b="1" dirty="0">
                <a:cs typeface="Arial" panose="020B0604020202020204" pitchFamily="34" charset="0"/>
              </a:rPr>
              <a:t>/APAAACI</a:t>
            </a:r>
            <a:br>
              <a:rPr lang="de-DE" altLang="de-DE" sz="3600" b="1" dirty="0">
                <a:latin typeface="+mn-lt"/>
                <a:cs typeface="Times New Roman" panose="02020603050405020304" pitchFamily="18" charset="0"/>
              </a:rPr>
            </a:br>
            <a:r>
              <a:rPr lang="de-DE" altLang="de-DE" dirty="0" err="1"/>
              <a:t>Urticaria</a:t>
            </a:r>
            <a:r>
              <a:rPr lang="de-DE" altLang="de-DE" dirty="0"/>
              <a:t> Guideline: 2022 Revision and Update</a:t>
            </a:r>
            <a:endParaRPr lang="de-DE" altLang="de-DE" dirty="0">
              <a:latin typeface="+mn-lt"/>
            </a:endParaRPr>
          </a:p>
        </p:txBody>
      </p:sp>
      <p:sp>
        <p:nvSpPr>
          <p:cNvPr id="49" name="AutoShape 6"/>
          <p:cNvSpPr>
            <a:spLocks noChangeAspect="1" noChangeArrowheads="1"/>
          </p:cNvSpPr>
          <p:nvPr/>
        </p:nvSpPr>
        <p:spPr bwMode="auto">
          <a:xfrm>
            <a:off x="1112838" y="2712725"/>
            <a:ext cx="350837" cy="515937"/>
          </a:xfrm>
          <a:prstGeom prst="downArrow">
            <a:avLst>
              <a:gd name="adj1" fmla="val 50000"/>
              <a:gd name="adj2" fmla="val 40972"/>
            </a:avLst>
          </a:prstGeom>
          <a:gradFill>
            <a:gsLst>
              <a:gs pos="77000">
                <a:schemeClr val="bg2">
                  <a:lumMod val="75000"/>
                </a:schemeClr>
              </a:gs>
              <a:gs pos="2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AutoShape 6"/>
          <p:cNvSpPr>
            <a:spLocks noChangeAspect="1" noChangeArrowheads="1"/>
          </p:cNvSpPr>
          <p:nvPr/>
        </p:nvSpPr>
        <p:spPr bwMode="auto">
          <a:xfrm>
            <a:off x="1112838" y="4999397"/>
            <a:ext cx="350837" cy="514350"/>
          </a:xfrm>
          <a:prstGeom prst="downArrow">
            <a:avLst>
              <a:gd name="adj1" fmla="val 50000"/>
              <a:gd name="adj2" fmla="val 40972"/>
            </a:avLst>
          </a:prstGeom>
          <a:gradFill>
            <a:gsLst>
              <a:gs pos="77000">
                <a:schemeClr val="bg2">
                  <a:lumMod val="75000"/>
                </a:schemeClr>
              </a:gs>
              <a:gs pos="2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Rectangle 6"/>
          <p:cNvSpPr>
            <a:spLocks noChangeArrowheads="1"/>
          </p:cNvSpPr>
          <p:nvPr/>
        </p:nvSpPr>
        <p:spPr bwMode="auto">
          <a:xfrm>
            <a:off x="1689197" y="5086015"/>
            <a:ext cx="8130150" cy="307777"/>
          </a:xfrm>
          <a:prstGeom prst="rect">
            <a:avLst/>
          </a:prstGeom>
          <a:solidFill>
            <a:srgbClr val="FF9966">
              <a:alpha val="9804"/>
            </a:srgbClr>
          </a:solidFill>
          <a:ln>
            <a:noFill/>
          </a:ln>
          <a:effectLst>
            <a:glow rad="139700">
              <a:srgbClr val="FF9966">
                <a:alpha val="30196"/>
              </a:srgbClr>
            </a:glow>
          </a:effectLst>
        </p:spPr>
        <p:txBody>
          <a:bodyPr>
            <a:spAutoFit/>
          </a:bodyPr>
          <a:lstStyle/>
          <a:p>
            <a:pPr lvl="0" defTabSz="863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If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inadequate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control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within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6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months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or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earlier</a:t>
            </a:r>
            <a:r>
              <a:rPr lang="de-DE" sz="1400" dirty="0">
                <a:ea typeface="ヒラギノ角ゴ Pro W3" charset="-128"/>
              </a:rPr>
              <a:t>, </a:t>
            </a:r>
            <a:r>
              <a:rPr lang="de-DE" sz="1400" dirty="0" err="1">
                <a:ea typeface="ヒラギノ角ゴ Pro W3" charset="-128"/>
              </a:rPr>
              <a:t>if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symptoms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are</a:t>
            </a:r>
            <a:r>
              <a:rPr lang="de-DE" sz="1400" dirty="0">
                <a:ea typeface="ヒラギノ角ゴ Pro W3" charset="-128"/>
              </a:rPr>
              <a:t> intolerable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89" name="Rectangle 6"/>
          <p:cNvSpPr>
            <a:spLocks noChangeArrowheads="1"/>
          </p:cNvSpPr>
          <p:nvPr/>
        </p:nvSpPr>
        <p:spPr bwMode="auto">
          <a:xfrm>
            <a:off x="1689197" y="2784733"/>
            <a:ext cx="8131459" cy="307777"/>
          </a:xfrm>
          <a:prstGeom prst="rect">
            <a:avLst/>
          </a:prstGeom>
          <a:solidFill>
            <a:srgbClr val="FF9966">
              <a:alpha val="9804"/>
            </a:srgbClr>
          </a:solidFill>
          <a:ln>
            <a:noFill/>
          </a:ln>
          <a:effectLst>
            <a:glow rad="139700">
              <a:srgbClr val="FF9966">
                <a:alpha val="30196"/>
              </a:srgbClr>
            </a:glow>
          </a:effectLst>
        </p:spPr>
        <p:txBody>
          <a:bodyPr>
            <a:spAutoFit/>
          </a:bodyPr>
          <a:lstStyle/>
          <a:p>
            <a:pPr lvl="0" defTabSz="863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If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inadequate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control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on high dose: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de-DE" sz="1400" dirty="0">
                <a:ea typeface="ヒラギノ角ゴ Pro W3" charset="-128"/>
              </a:rPr>
              <a:t>after 2-4 </a:t>
            </a:r>
            <a:r>
              <a:rPr lang="de-DE" sz="1400" dirty="0" err="1">
                <a:ea typeface="ヒラギノ角ゴ Pro W3" charset="-128"/>
              </a:rPr>
              <a:t>weeks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or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earlier</a:t>
            </a:r>
            <a:r>
              <a:rPr lang="de-DE" sz="1400" dirty="0">
                <a:ea typeface="ヒラギノ角ゴ Pro W3" charset="-128"/>
              </a:rPr>
              <a:t>, </a:t>
            </a:r>
            <a:r>
              <a:rPr lang="de-DE" sz="1400" dirty="0" err="1">
                <a:ea typeface="ヒラギノ角ゴ Pro W3" charset="-128"/>
              </a:rPr>
              <a:t>if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symptoms</a:t>
            </a:r>
            <a:r>
              <a:rPr lang="de-DE" sz="1400" dirty="0">
                <a:ea typeface="ヒラギノ角ゴ Pro W3" charset="-128"/>
              </a:rPr>
              <a:t> </a:t>
            </a:r>
            <a:r>
              <a:rPr lang="de-DE" sz="1400" dirty="0" err="1">
                <a:ea typeface="ヒラギノ角ゴ Pro W3" charset="-128"/>
              </a:rPr>
              <a:t>are</a:t>
            </a:r>
            <a:r>
              <a:rPr lang="de-DE" sz="1400" dirty="0">
                <a:ea typeface="ヒラギノ角ゴ Pro W3" charset="-128"/>
              </a:rPr>
              <a:t> intolerable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96" name="Abgerundetes Rechteck 95"/>
          <p:cNvSpPr/>
          <p:nvPr/>
        </p:nvSpPr>
        <p:spPr bwMode="auto">
          <a:xfrm>
            <a:off x="-411163" y="5657934"/>
            <a:ext cx="10345738" cy="511175"/>
          </a:xfrm>
          <a:prstGeom prst="roundRect">
            <a:avLst>
              <a:gd name="adj" fmla="val 50000"/>
            </a:avLst>
          </a:prstGeom>
          <a:solidFill>
            <a:srgbClr val="33993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846" name="Rectangle 3"/>
          <p:cNvSpPr>
            <a:spLocks noChangeArrowheads="1"/>
          </p:cNvSpPr>
          <p:nvPr/>
        </p:nvSpPr>
        <p:spPr bwMode="auto">
          <a:xfrm>
            <a:off x="598671" y="5531502"/>
            <a:ext cx="8274231" cy="59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lvl="0" eaLnBrk="0" fontAlgn="base" hangingPunct="0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Add on to 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b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de-DE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generation 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Arial" panose="020B0604020202020204" pitchFamily="34" charset="0"/>
              </a:rPr>
              <a:t>AH: </a:t>
            </a:r>
            <a:r>
              <a:rPr kumimoji="0" lang="de-DE" altLang="de-DE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charset="0"/>
              </a:rPr>
              <a:t>c</a:t>
            </a:r>
            <a:r>
              <a:rPr lang="de-DE" sz="2400" b="1" dirty="0" err="1">
                <a:ea typeface="MS PGothic" charset="0"/>
                <a:cs typeface="MS PGothic" charset="0"/>
              </a:rPr>
              <a:t>iclosporin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8" name="Gleichschenkliges Dreieck 37"/>
          <p:cNvSpPr/>
          <p:nvPr/>
        </p:nvSpPr>
        <p:spPr bwMode="auto">
          <a:xfrm>
            <a:off x="10373068" y="948829"/>
            <a:ext cx="1487866" cy="3492088"/>
          </a:xfrm>
          <a:prstGeom prst="triangle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/>
          <a:lstStyle/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hteck 38"/>
          <p:cNvSpPr/>
          <p:nvPr/>
        </p:nvSpPr>
        <p:spPr bwMode="auto">
          <a:xfrm>
            <a:off x="10373068" y="4440917"/>
            <a:ext cx="1487869" cy="1731605"/>
          </a:xfrm>
          <a:prstGeom prst="rect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/>
          <a:lstStyle/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842" name="Textfeld 5"/>
          <p:cNvSpPr txBox="1">
            <a:spLocks noChangeArrowheads="1"/>
          </p:cNvSpPr>
          <p:nvPr/>
        </p:nvSpPr>
        <p:spPr bwMode="auto">
          <a:xfrm>
            <a:off x="10372725" y="3466639"/>
            <a:ext cx="1487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dirty="0" err="1">
                <a:ea typeface="ヒラギノ角ゴ Pro W3"/>
                <a:cs typeface="ヒラギノ角ゴ Pro W3"/>
              </a:rPr>
              <a:t>Consider</a:t>
            </a:r>
            <a:r>
              <a:rPr lang="de-DE" altLang="de-DE" sz="1600" dirty="0">
                <a:ea typeface="ヒラギノ角ゴ Pro W3"/>
                <a:cs typeface="ヒラギノ角ゴ Pro W3"/>
              </a:rPr>
              <a:t> </a:t>
            </a:r>
            <a:r>
              <a:rPr lang="de-DE" altLang="de-DE" sz="1600" dirty="0" err="1">
                <a:ea typeface="ヒラギノ角ゴ Pro W3"/>
                <a:cs typeface="ヒラギノ角ゴ Pro W3"/>
              </a:rPr>
              <a:t>referral</a:t>
            </a:r>
            <a:br>
              <a:rPr lang="de-DE" altLang="de-DE" sz="1600" dirty="0">
                <a:ea typeface="ヒラギノ角ゴ Pro W3"/>
                <a:cs typeface="ヒラギノ角ゴ Pro W3"/>
              </a:rPr>
            </a:br>
            <a:r>
              <a:rPr lang="de-DE" altLang="de-DE" sz="1600" dirty="0" err="1">
                <a:ea typeface="ヒラギノ角ゴ Pro W3"/>
                <a:cs typeface="ヒラギノ角ゴ Pro W3"/>
              </a:rPr>
              <a:t>to</a:t>
            </a:r>
            <a:r>
              <a:rPr lang="de-DE" altLang="de-DE" sz="1600" dirty="0">
                <a:ea typeface="ヒラギノ角ゴ Pro W3"/>
                <a:cs typeface="ヒラギノ角ゴ Pro W3"/>
              </a:rPr>
              <a:t> </a:t>
            </a:r>
            <a:r>
              <a:rPr lang="de-DE" altLang="de-DE" sz="1600" dirty="0" err="1">
                <a:ea typeface="ヒラギノ角ゴ Pro W3"/>
                <a:cs typeface="ヒラギノ角ゴ Pro W3"/>
              </a:rPr>
              <a:t>specialist</a:t>
            </a:r>
            <a:endParaRPr lang="de-DE" altLang="de-DE" sz="1600" dirty="0">
              <a:ea typeface="ヒラギノ角ゴ Pro W3"/>
              <a:cs typeface="ヒラギノ角ゴ Pro W3"/>
            </a:endParaRPr>
          </a:p>
        </p:txBody>
      </p:sp>
      <p:sp>
        <p:nvSpPr>
          <p:cNvPr id="34843" name="Textfeld 20"/>
          <p:cNvSpPr txBox="1">
            <a:spLocks noChangeArrowheads="1"/>
          </p:cNvSpPr>
          <p:nvPr/>
        </p:nvSpPr>
        <p:spPr bwMode="auto">
          <a:xfrm>
            <a:off x="10372725" y="4670927"/>
            <a:ext cx="14874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600" dirty="0">
                <a:latin typeface="+mn-lt"/>
              </a:rPr>
              <a:t>Should be performed under the supervision of a specialist</a:t>
            </a:r>
          </a:p>
        </p:txBody>
      </p:sp>
      <p:sp>
        <p:nvSpPr>
          <p:cNvPr id="27" name="Rechteck 7"/>
          <p:cNvSpPr>
            <a:spLocks noChangeArrowheads="1"/>
          </p:cNvSpPr>
          <p:nvPr/>
        </p:nvSpPr>
        <p:spPr bwMode="auto">
          <a:xfrm>
            <a:off x="7267095" y="6420515"/>
            <a:ext cx="4822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Zuberbier et al., </a:t>
            </a:r>
            <a:r>
              <a:rPr lang="es-ES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Allergy. 2022;77:734-766</a:t>
            </a:r>
            <a:endParaRPr lang="de-DE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55846" y="1452127"/>
            <a:ext cx="412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-55846" y="3728838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-55846" y="5525214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</a:t>
            </a:r>
          </a:p>
        </p:txBody>
      </p:sp>
      <p:cxnSp>
        <p:nvCxnSpPr>
          <p:cNvPr id="21" name="Gerader Verbinder 20"/>
          <p:cNvCxnSpPr/>
          <p:nvPr/>
        </p:nvCxnSpPr>
        <p:spPr>
          <a:xfrm>
            <a:off x="477107" y="1053440"/>
            <a:ext cx="2269" cy="514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6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EAACI/GA²LEN/</a:t>
            </a:r>
            <a:r>
              <a:rPr lang="en-US" altLang="de-DE" dirty="0" err="1"/>
              <a:t>EuroGuiDerm</a:t>
            </a:r>
            <a:r>
              <a:rPr lang="en-US" altLang="de-DE" dirty="0"/>
              <a:t>/APAAACI Guideline for Urticaria: 2020 revision and update</a:t>
            </a:r>
            <a:endParaRPr lang="de-DE" alt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t="63" b="1038"/>
          <a:stretch/>
        </p:blipFill>
        <p:spPr>
          <a:xfrm>
            <a:off x="372947" y="1597685"/>
            <a:ext cx="5727642" cy="424847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818" y="1566318"/>
            <a:ext cx="5835181" cy="4286338"/>
          </a:xfrm>
          <a:prstGeom prst="rect">
            <a:avLst/>
          </a:prstGeom>
        </p:spPr>
      </p:pic>
      <p:sp>
        <p:nvSpPr>
          <p:cNvPr id="5" name="Rechteck 1"/>
          <p:cNvSpPr>
            <a:spLocks noChangeArrowheads="1"/>
          </p:cNvSpPr>
          <p:nvPr/>
        </p:nvSpPr>
        <p:spPr bwMode="auto">
          <a:xfrm>
            <a:off x="6419071" y="6474305"/>
            <a:ext cx="5761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Zuberbier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 et al., </a:t>
            </a:r>
            <a:r>
              <a:rPr kumimoji="0" lang="es-E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Allergy. 2022;77:734-766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3015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Treatment </a:t>
            </a:r>
            <a:r>
              <a:rPr lang="de-DE" dirty="0" err="1"/>
              <a:t>reality</a:t>
            </a:r>
            <a:r>
              <a:rPr lang="de-DE" dirty="0"/>
              <a:t> in </a:t>
            </a:r>
            <a:r>
              <a:rPr lang="de-DE" dirty="0" err="1"/>
              <a:t>children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CSU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09" y="1118865"/>
            <a:ext cx="9545382" cy="4620270"/>
          </a:xfrm>
          <a:prstGeom prst="rect">
            <a:avLst/>
          </a:prstGeom>
        </p:spPr>
      </p:pic>
      <p:sp>
        <p:nvSpPr>
          <p:cNvPr id="4" name="Rechteck 1">
            <a:extLst>
              <a:ext uri="{FF2B5EF4-FFF2-40B4-BE49-F238E27FC236}">
                <a16:creationId xmlns:a16="http://schemas.microsoft.com/office/drawing/2014/main" id="{EA3386C0-4CF3-4605-B5C8-0609DDDEB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866" y="6414293"/>
            <a:ext cx="5761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de-DE" alt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Balp et al., </a:t>
            </a:r>
            <a:r>
              <a:rPr lang="it-IT" sz="1600" dirty="0" err="1"/>
              <a:t>Pediatr</a:t>
            </a:r>
            <a:r>
              <a:rPr lang="it-IT" sz="1600" dirty="0"/>
              <a:t> </a:t>
            </a:r>
            <a:r>
              <a:rPr lang="it-IT" sz="1600" dirty="0" err="1"/>
              <a:t>Allergy</a:t>
            </a:r>
            <a:r>
              <a:rPr lang="it-IT" sz="1600" dirty="0"/>
              <a:t> </a:t>
            </a:r>
            <a:r>
              <a:rPr lang="it-IT" sz="1600" dirty="0" err="1"/>
              <a:t>Immunol</a:t>
            </a:r>
            <a:r>
              <a:rPr lang="it-IT" sz="1600" dirty="0"/>
              <a:t>. 2018;29:630-6</a:t>
            </a:r>
            <a:endParaRPr lang="de-DE" altLang="de-DE" sz="16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551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77" name="Picture 33" descr="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1"/>
          <a:stretch>
            <a:fillRect/>
          </a:stretch>
        </p:blipFill>
        <p:spPr bwMode="auto">
          <a:xfrm>
            <a:off x="283230" y="45024"/>
            <a:ext cx="294906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963" name="Picture 19" descr="Spitzer,Anne-Katrin g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67" y="45024"/>
            <a:ext cx="259684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4080" r="22549" b="17601"/>
          <a:stretch>
            <a:fillRect/>
          </a:stretch>
        </p:blipFill>
        <p:spPr bwMode="auto">
          <a:xfrm>
            <a:off x="4151932" y="3789320"/>
            <a:ext cx="364110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>
                    <a:alpha val="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1" t="16879" r="22099" b="18088"/>
          <a:stretch>
            <a:fillRect/>
          </a:stretch>
        </p:blipFill>
        <p:spPr bwMode="auto">
          <a:xfrm>
            <a:off x="7146288" y="45024"/>
            <a:ext cx="478236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>
                    <a:alpha val="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" r="1363" b="3152"/>
          <a:stretch/>
        </p:blipFill>
        <p:spPr>
          <a:xfrm>
            <a:off x="7977586" y="3789320"/>
            <a:ext cx="3951062" cy="25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30" y="3789320"/>
            <a:ext cx="368415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5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Atopic</a:t>
            </a:r>
            <a:r>
              <a:rPr lang="de-DE" dirty="0"/>
              <a:t> </a:t>
            </a:r>
            <a:r>
              <a:rPr lang="de-DE" dirty="0" err="1"/>
              <a:t>dermatitis</a:t>
            </a:r>
            <a:r>
              <a:rPr lang="de-DE" dirty="0"/>
              <a:t> in </a:t>
            </a:r>
            <a:r>
              <a:rPr lang="de-DE" dirty="0" err="1"/>
              <a:t>children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adolescents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7430193" y="6482119"/>
            <a:ext cx="4833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Silverberg et al., Ann Allergy Asthma </a:t>
            </a:r>
            <a:r>
              <a:rPr lang="en-US" sz="1200" dirty="0" err="1"/>
              <a:t>Immunol</a:t>
            </a:r>
            <a:r>
              <a:rPr lang="en-US" sz="1200" dirty="0"/>
              <a:t>. 2021;126:417-428.e2</a:t>
            </a:r>
            <a:endParaRPr lang="de-DE" sz="1200" dirty="0"/>
          </a:p>
        </p:txBody>
      </p:sp>
      <p:pic>
        <p:nvPicPr>
          <p:cNvPr id="5" name="Main graphic"/>
          <p:cNvPicPr/>
          <p:nvPr/>
        </p:nvPicPr>
        <p:blipFill rotWithShape="1">
          <a:blip r:embed="rId2"/>
          <a:srcRect l="54828"/>
          <a:stretch/>
        </p:blipFill>
        <p:spPr>
          <a:xfrm>
            <a:off x="1127448" y="1138691"/>
            <a:ext cx="2781100" cy="4984200"/>
          </a:xfrm>
          <a:prstGeom prst="rect">
            <a:avLst/>
          </a:prstGeom>
          <a:ln>
            <a:noFill/>
          </a:ln>
        </p:spPr>
      </p:pic>
      <p:pic>
        <p:nvPicPr>
          <p:cNvPr id="6" name="Main graphic"/>
          <p:cNvPicPr/>
          <p:nvPr/>
        </p:nvPicPr>
        <p:blipFill>
          <a:blip r:embed="rId3"/>
          <a:stretch/>
        </p:blipFill>
        <p:spPr>
          <a:xfrm>
            <a:off x="4338873" y="1167266"/>
            <a:ext cx="6182640" cy="4984200"/>
          </a:xfrm>
          <a:prstGeom prst="rect">
            <a:avLst/>
          </a:prstGeom>
          <a:ln>
            <a:noFill/>
          </a:ln>
        </p:spPr>
      </p:pic>
      <p:sp>
        <p:nvSpPr>
          <p:cNvPr id="8" name="Rechteck 7"/>
          <p:cNvSpPr/>
          <p:nvPr/>
        </p:nvSpPr>
        <p:spPr>
          <a:xfrm>
            <a:off x="983432" y="1052736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259140" y="1167266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608168" y="1065337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405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Relevance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pruritus</a:t>
            </a:r>
            <a:r>
              <a:rPr lang="de-DE" dirty="0"/>
              <a:t> in </a:t>
            </a:r>
            <a:r>
              <a:rPr lang="de-DE" dirty="0" err="1"/>
              <a:t>children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AD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1309619"/>
            <a:ext cx="7829583" cy="224849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b="54075"/>
          <a:stretch/>
        </p:blipFill>
        <p:spPr>
          <a:xfrm>
            <a:off x="407368" y="3680284"/>
            <a:ext cx="7590059" cy="208823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858893" y="5877272"/>
            <a:ext cx="3342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Fang et al., Br J </a:t>
            </a:r>
            <a:r>
              <a:rPr lang="en-US" sz="1200" dirty="0" err="1"/>
              <a:t>Dermatol</a:t>
            </a:r>
            <a:r>
              <a:rPr lang="en-US" sz="1200" dirty="0"/>
              <a:t>, 2021; 184:896–904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28933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8878687" y="5952131"/>
            <a:ext cx="3342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Fang et al., Br J </a:t>
            </a:r>
            <a:r>
              <a:rPr lang="en-US" sz="1200" dirty="0" err="1"/>
              <a:t>Dermatol</a:t>
            </a:r>
            <a:r>
              <a:rPr lang="en-US" sz="1200" dirty="0"/>
              <a:t>, 2021; 184:896–904</a:t>
            </a:r>
            <a:endParaRPr lang="de-DE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332656"/>
            <a:ext cx="9073008" cy="56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28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means to suffer from pruritus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71" y="1163796"/>
            <a:ext cx="9200575" cy="10686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251" y="2438411"/>
            <a:ext cx="9446248" cy="79844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71" y="3442781"/>
            <a:ext cx="9274269" cy="76159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755" y="4410300"/>
            <a:ext cx="9163720" cy="7247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71" y="5340968"/>
            <a:ext cx="8696929" cy="7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02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means to suffer from pruritus</a:t>
            </a:r>
            <a:endParaRPr lang="de-DE" dirty="0"/>
          </a:p>
        </p:txBody>
      </p:sp>
      <p:pic>
        <p:nvPicPr>
          <p:cNvPr id="10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28999" r="23225" b="15701"/>
          <a:stretch>
            <a:fillRect/>
          </a:stretch>
        </p:blipFill>
        <p:spPr bwMode="auto">
          <a:xfrm>
            <a:off x="334963" y="1450180"/>
            <a:ext cx="50403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4"/>
          <p:cNvSpPr>
            <a:spLocks noChangeArrowheads="1"/>
          </p:cNvSpPr>
          <p:nvPr/>
        </p:nvSpPr>
        <p:spPr bwMode="auto">
          <a:xfrm>
            <a:off x="3335338" y="5949280"/>
            <a:ext cx="88566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200" dirty="0"/>
              <a:t>Halvorsen et al. Acta </a:t>
            </a:r>
            <a:r>
              <a:rPr lang="de-DE" altLang="de-DE" sz="1200" dirty="0" err="1"/>
              <a:t>Derm</a:t>
            </a:r>
            <a:r>
              <a:rPr lang="de-DE" altLang="de-DE" sz="1200" dirty="0"/>
              <a:t> </a:t>
            </a:r>
            <a:r>
              <a:rPr lang="de-DE" altLang="de-DE" sz="1200" dirty="0" err="1"/>
              <a:t>Venereol</a:t>
            </a:r>
            <a:r>
              <a:rPr lang="de-DE" altLang="de-DE" sz="1200" dirty="0"/>
              <a:t>. 2012 Sep;92(5):543-6</a:t>
            </a:r>
          </a:p>
        </p:txBody>
      </p:sp>
      <p:sp>
        <p:nvSpPr>
          <p:cNvPr id="12" name="Rechteck 8"/>
          <p:cNvSpPr>
            <a:spLocks noChangeArrowheads="1"/>
          </p:cNvSpPr>
          <p:nvPr/>
        </p:nvSpPr>
        <p:spPr bwMode="auto">
          <a:xfrm>
            <a:off x="5663952" y="2542847"/>
            <a:ext cx="64309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de-DE" sz="2000" b="1" dirty="0"/>
              <a:t>Suicidal ideation</a:t>
            </a:r>
          </a:p>
          <a:p>
            <a:pPr>
              <a:lnSpc>
                <a:spcPct val="200000"/>
              </a:lnSpc>
              <a:tabLst>
                <a:tab pos="355600" algn="l"/>
                <a:tab pos="1347788" algn="l"/>
              </a:tabLst>
            </a:pPr>
            <a:r>
              <a:rPr lang="en-US" altLang="de-DE" sz="2000" dirty="0"/>
              <a:t>	in </a:t>
            </a:r>
            <a:r>
              <a:rPr lang="en-US" altLang="de-DE" sz="2000" b="1" dirty="0"/>
              <a:t>21.1%</a:t>
            </a:r>
            <a:r>
              <a:rPr lang="en-US" altLang="de-DE" sz="2000" dirty="0"/>
              <a:t> of all students with severe pruritus</a:t>
            </a:r>
          </a:p>
          <a:p>
            <a:pPr>
              <a:lnSpc>
                <a:spcPct val="200000"/>
              </a:lnSpc>
              <a:tabLst>
                <a:tab pos="355600" algn="l"/>
                <a:tab pos="1347788" algn="l"/>
              </a:tabLst>
            </a:pPr>
            <a:r>
              <a:rPr lang="en-US" altLang="de-DE" sz="2000" dirty="0"/>
              <a:t>	in </a:t>
            </a:r>
            <a:r>
              <a:rPr lang="en-US" altLang="de-DE" sz="2000" b="1" dirty="0"/>
              <a:t>8.4%</a:t>
            </a:r>
            <a:r>
              <a:rPr lang="en-US" altLang="de-DE" sz="2000" dirty="0"/>
              <a:t> of all students without pruritus</a:t>
            </a:r>
            <a:endParaRPr lang="de-DE" alt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334963" y="981066"/>
            <a:ext cx="6455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&gt; 3,000 students in their last school year in Oslo (2004)</a:t>
            </a:r>
            <a:endParaRPr lang="de-DE" sz="2000" dirty="0"/>
          </a:p>
        </p:txBody>
      </p:sp>
      <p:sp>
        <p:nvSpPr>
          <p:cNvPr id="3" name="Ellipse 2"/>
          <p:cNvSpPr/>
          <p:nvPr/>
        </p:nvSpPr>
        <p:spPr>
          <a:xfrm>
            <a:off x="5771984" y="3483006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5771984" y="4096816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66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536160" y="5877272"/>
            <a:ext cx="2946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200" dirty="0" err="1"/>
              <a:t>Langan</a:t>
            </a:r>
            <a:r>
              <a:rPr lang="de-DE" sz="1200" dirty="0"/>
              <a:t> et al., Lancet 2020; 396:345-360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Pathomechanism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atopic</a:t>
            </a:r>
            <a:r>
              <a:rPr lang="de-DE" dirty="0"/>
              <a:t> </a:t>
            </a:r>
            <a:r>
              <a:rPr lang="de-DE" dirty="0" err="1"/>
              <a:t>dermatitis</a:t>
            </a:r>
            <a:endParaRPr lang="de-DE" dirty="0"/>
          </a:p>
        </p:txBody>
      </p:sp>
      <p:pic>
        <p:nvPicPr>
          <p:cNvPr id="6" name="Bildplatzhalter 4" descr="Review AD.pdf - Adobe Acrobat Pro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959" y="1074550"/>
            <a:ext cx="7080970" cy="51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65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Main graphic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639616" y="897171"/>
            <a:ext cx="7900527" cy="5370369"/>
          </a:xfrm>
          <a:prstGeom prst="rect">
            <a:avLst/>
          </a:prstGeom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9477218" y="5990541"/>
            <a:ext cx="2714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Fan und Mishra, FEBS J. 2022, in press</a:t>
            </a:r>
            <a:endParaRPr lang="de-DE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Neuroimmune </a:t>
            </a:r>
            <a:r>
              <a:rPr lang="de-DE" dirty="0" err="1"/>
              <a:t>interactions</a:t>
            </a:r>
            <a:r>
              <a:rPr lang="de-DE" dirty="0"/>
              <a:t> in AD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pruritus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373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of the European guideline on the therapy of atopic dermatitis in children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874" y="1556792"/>
            <a:ext cx="8128090" cy="444804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8847787" y="5920233"/>
            <a:ext cx="3551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Wollenberg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 et al, JEADV 2018;32:657–82</a:t>
            </a:r>
            <a:endParaRPr lang="de-DE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8" t="13713" r="57269" b="10689"/>
          <a:stretch/>
        </p:blipFill>
        <p:spPr>
          <a:xfrm>
            <a:off x="9224895" y="1969666"/>
            <a:ext cx="1212692" cy="356674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813954" y="1700808"/>
            <a:ext cx="2034574" cy="41044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/>
          <p:cNvCxnSpPr/>
          <p:nvPr/>
        </p:nvCxnSpPr>
        <p:spPr>
          <a:xfrm>
            <a:off x="7849354" y="5299295"/>
            <a:ext cx="964600" cy="0"/>
          </a:xfrm>
          <a:prstGeom prst="lin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04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SCF1191">
            <a:extLst>
              <a:ext uri="{FF2B5EF4-FFF2-40B4-BE49-F238E27FC236}">
                <a16:creationId xmlns:a16="http://schemas.microsoft.com/office/drawing/2014/main" id="{76E70F50-4F16-426A-8DF9-18D856BB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50" y="1655308"/>
            <a:ext cx="1296899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www.urtikaria.net/fileadmin/minigal/pictures/schwellkoerper3_medium.jpg">
            <a:extLst>
              <a:ext uri="{FF2B5EF4-FFF2-40B4-BE49-F238E27FC236}">
                <a16:creationId xmlns:a16="http://schemas.microsoft.com/office/drawing/2014/main" id="{FD10BA4B-98B1-4B29-BDF9-3DEFF2C47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r="6116"/>
          <a:stretch>
            <a:fillRect/>
          </a:stretch>
        </p:blipFill>
        <p:spPr bwMode="auto">
          <a:xfrm>
            <a:off x="542372" y="3653875"/>
            <a:ext cx="1441057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://www.urtikaria.net/fileadmin/minigal/pictures/IMG_0408__2_.PNG">
            <a:extLst>
              <a:ext uri="{FF2B5EF4-FFF2-40B4-BE49-F238E27FC236}">
                <a16:creationId xmlns:a16="http://schemas.microsoft.com/office/drawing/2014/main" id="{216B082B-5E82-4B31-A1BB-DD2AD018D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385" y="1655308"/>
            <a:ext cx="1152801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www.urtikaria.net/fileadmin/minigal/pictures/schwellkoerper_medium.jpg">
            <a:extLst>
              <a:ext uri="{FF2B5EF4-FFF2-40B4-BE49-F238E27FC236}">
                <a16:creationId xmlns:a16="http://schemas.microsoft.com/office/drawing/2014/main" id="{FADB45AB-7786-4393-8491-E4F068D4E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r="5939"/>
          <a:stretch>
            <a:fillRect/>
          </a:stretch>
        </p:blipFill>
        <p:spPr bwMode="auto">
          <a:xfrm>
            <a:off x="4758519" y="3653875"/>
            <a:ext cx="1476613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ttp://www.urtikaria.net/fileadmin/minigal/pictures/IMG_0004.jpg">
            <a:extLst>
              <a:ext uri="{FF2B5EF4-FFF2-40B4-BE49-F238E27FC236}">
                <a16:creationId xmlns:a16="http://schemas.microsoft.com/office/drawing/2014/main" id="{17C97027-1FCC-477A-A6CA-45B6EEC36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8"/>
          <a:stretch>
            <a:fillRect/>
          </a:stretch>
        </p:blipFill>
        <p:spPr bwMode="auto">
          <a:xfrm>
            <a:off x="5081622" y="1655308"/>
            <a:ext cx="1030955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ttp://www.urtikaria.net/fileadmin/minigal/pictures/DSC00040.JPG">
            <a:extLst>
              <a:ext uri="{FF2B5EF4-FFF2-40B4-BE49-F238E27FC236}">
                <a16:creationId xmlns:a16="http://schemas.microsoft.com/office/drawing/2014/main" id="{7712BE50-4E4F-4C3D-9B1C-F38372A3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r="2112"/>
          <a:stretch>
            <a:fillRect/>
          </a:stretch>
        </p:blipFill>
        <p:spPr bwMode="auto">
          <a:xfrm>
            <a:off x="3122196" y="3653875"/>
            <a:ext cx="1644632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http://www.urtikaria.net/fileadmin/minigal/pictures/03-Gesicht.jpg">
            <a:extLst>
              <a:ext uri="{FF2B5EF4-FFF2-40B4-BE49-F238E27FC236}">
                <a16:creationId xmlns:a16="http://schemas.microsoft.com/office/drawing/2014/main" id="{43E035DE-3D26-448A-BA25-E3E8F6649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239" y="3653875"/>
            <a:ext cx="971285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D68662B-6D9A-4B07-8CCF-F371F943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t="3291" r="5302" b="11729"/>
          <a:stretch>
            <a:fillRect/>
          </a:stretch>
        </p:blipFill>
        <p:spPr bwMode="auto">
          <a:xfrm>
            <a:off x="6089013" y="1655308"/>
            <a:ext cx="1241719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http://www.urtikaria.net/fileadmin/minigal/pictures/PICT56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23" y="3653875"/>
            <a:ext cx="1294724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://www.urtikaria.net/fileadmin/minigal/pictures/geaender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3" r="24440"/>
          <a:stretch>
            <a:fillRect/>
          </a:stretch>
        </p:blipFill>
        <p:spPr bwMode="auto">
          <a:xfrm>
            <a:off x="1529453" y="1655308"/>
            <a:ext cx="1173161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20" y="3653875"/>
            <a:ext cx="1155385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Pic00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13338"/>
          <a:stretch>
            <a:fillRect/>
          </a:stretch>
        </p:blipFill>
        <p:spPr bwMode="auto">
          <a:xfrm>
            <a:off x="542372" y="1655308"/>
            <a:ext cx="1010645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urtikaria.net/fileadmin/minigal/pictures/IMG_002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66" y="1655308"/>
            <a:ext cx="1177358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hteck 16"/>
          <p:cNvSpPr>
            <a:spLocks noChangeArrowheads="1"/>
          </p:cNvSpPr>
          <p:nvPr/>
        </p:nvSpPr>
        <p:spPr bwMode="auto">
          <a:xfrm>
            <a:off x="8531139" y="1628800"/>
            <a:ext cx="34695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dirty="0" err="1"/>
              <a:t>Itchy</a:t>
            </a:r>
            <a:r>
              <a:rPr lang="de-DE" altLang="de-DE" dirty="0"/>
              <a:t> </a:t>
            </a:r>
            <a:r>
              <a:rPr lang="de-DE" altLang="de-DE" dirty="0" err="1"/>
              <a:t>wheals</a:t>
            </a:r>
            <a:endParaRPr lang="de-DE" altLang="de-DE" sz="2400" dirty="0"/>
          </a:p>
        </p:txBody>
      </p:sp>
      <p:sp>
        <p:nvSpPr>
          <p:cNvPr id="29" name="Rechteck 16"/>
          <p:cNvSpPr>
            <a:spLocks noChangeArrowheads="1"/>
          </p:cNvSpPr>
          <p:nvPr/>
        </p:nvSpPr>
        <p:spPr bwMode="auto">
          <a:xfrm>
            <a:off x="8531139" y="3501008"/>
            <a:ext cx="29613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/>
          <a:p>
            <a:r>
              <a:rPr lang="de-DE" altLang="de-DE" sz="3600" dirty="0" err="1"/>
              <a:t>Angioedema</a:t>
            </a:r>
            <a:endParaRPr lang="de-DE" altLang="de-DE" sz="3600" dirty="0"/>
          </a:p>
        </p:txBody>
      </p:sp>
      <p:sp>
        <p:nvSpPr>
          <p:cNvPr id="22" name="Rechteck 16"/>
          <p:cNvSpPr>
            <a:spLocks noChangeArrowheads="1"/>
          </p:cNvSpPr>
          <p:nvPr/>
        </p:nvSpPr>
        <p:spPr bwMode="auto">
          <a:xfrm>
            <a:off x="476616" y="5589240"/>
            <a:ext cx="86437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/>
          <a:p>
            <a:r>
              <a:rPr lang="de-DE" altLang="de-DE" sz="3600" dirty="0"/>
              <a:t>…</a:t>
            </a:r>
            <a:r>
              <a:rPr lang="de-DE" altLang="de-DE" sz="3600" dirty="0" err="1"/>
              <a:t>or</a:t>
            </a:r>
            <a:r>
              <a:rPr lang="de-DE" altLang="de-DE" sz="3600" dirty="0"/>
              <a:t> </a:t>
            </a:r>
            <a:r>
              <a:rPr lang="de-DE" altLang="de-DE" sz="3600" dirty="0" err="1"/>
              <a:t>both</a:t>
            </a:r>
            <a:r>
              <a:rPr lang="de-DE" altLang="de-DE" sz="3600" dirty="0"/>
              <a:t>, </a:t>
            </a:r>
            <a:r>
              <a:rPr lang="de-DE" altLang="de-DE" sz="3600" dirty="0" err="1"/>
              <a:t>for</a:t>
            </a:r>
            <a:r>
              <a:rPr lang="de-DE" altLang="de-DE" sz="3600" dirty="0"/>
              <a:t> </a:t>
            </a:r>
            <a:r>
              <a:rPr lang="de-DE" altLang="de-DE" sz="3600" dirty="0" err="1"/>
              <a:t>longer</a:t>
            </a:r>
            <a:r>
              <a:rPr lang="de-DE" altLang="de-DE" sz="3600" dirty="0"/>
              <a:t> </a:t>
            </a:r>
            <a:r>
              <a:rPr lang="de-DE" altLang="de-DE" sz="3600" dirty="0" err="1"/>
              <a:t>than</a:t>
            </a:r>
            <a:r>
              <a:rPr lang="de-DE" altLang="de-DE" sz="3600" dirty="0"/>
              <a:t> 6 </a:t>
            </a:r>
            <a:r>
              <a:rPr lang="de-DE" altLang="de-DE" sz="3600" dirty="0" err="1"/>
              <a:t>weeks</a:t>
            </a:r>
            <a:endParaRPr lang="de-DE" altLang="de-DE" sz="3600" dirty="0"/>
          </a:p>
        </p:txBody>
      </p:sp>
      <p:sp>
        <p:nvSpPr>
          <p:cNvPr id="31" name="Titel 1"/>
          <p:cNvSpPr txBox="1">
            <a:spLocks noChangeArrowheads="1"/>
          </p:cNvSpPr>
          <p:nvPr/>
        </p:nvSpPr>
        <p:spPr bwMode="auto">
          <a:xfrm>
            <a:off x="334963" y="44450"/>
            <a:ext cx="115220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7" tIns="45698" rIns="91397" bIns="4569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5pPr>
            <a:lvl6pPr marL="456986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6pPr>
            <a:lvl7pPr marL="913972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7pPr>
            <a:lvl8pPr marL="1370959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8pPr>
            <a:lvl9pPr marL="1827945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chronic</a:t>
            </a:r>
            <a:r>
              <a:rPr lang="de-DE" dirty="0"/>
              <a:t> urticaria ?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46007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of the European guideline on the therapy of atopic dermatitis in children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874" y="1556792"/>
            <a:ext cx="8128090" cy="444804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813954" y="2780928"/>
            <a:ext cx="2034574" cy="194347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/>
          <p:cNvCxnSpPr/>
          <p:nvPr/>
        </p:nvCxnSpPr>
        <p:spPr>
          <a:xfrm>
            <a:off x="7849354" y="4221088"/>
            <a:ext cx="964600" cy="0"/>
          </a:xfrm>
          <a:prstGeom prst="lin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7849354" y="3212976"/>
            <a:ext cx="964600" cy="0"/>
          </a:xfrm>
          <a:prstGeom prst="lin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Textfeld 4"/>
          <p:cNvSpPr txBox="1"/>
          <p:nvPr/>
        </p:nvSpPr>
        <p:spPr>
          <a:xfrm>
            <a:off x="8813954" y="3429000"/>
            <a:ext cx="2034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/>
              <a:t>Inflammation </a:t>
            </a:r>
            <a:r>
              <a:rPr lang="de-DE" sz="1800" dirty="0" err="1"/>
              <a:t>needs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treated</a:t>
            </a:r>
            <a:r>
              <a:rPr lang="de-DE" sz="1800" dirty="0"/>
              <a:t> !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98EF9E6-92FA-E1B8-9FA4-00482D175BC4}"/>
              </a:ext>
            </a:extLst>
          </p:cNvPr>
          <p:cNvSpPr/>
          <p:nvPr/>
        </p:nvSpPr>
        <p:spPr>
          <a:xfrm>
            <a:off x="8847787" y="5920233"/>
            <a:ext cx="3551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Wollenberg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 et al, JEADV 2018;32:657–82</a:t>
            </a:r>
            <a:endParaRPr lang="de-DE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16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of the European guideline on the therapy of atopic dermatitis in children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874" y="1556792"/>
            <a:ext cx="8128090" cy="444804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382230" y="1869212"/>
            <a:ext cx="37176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000" b="1" dirty="0"/>
              <a:t>Dupilumab</a:t>
            </a:r>
            <a:br>
              <a:rPr lang="de-DE" sz="2000" dirty="0"/>
            </a:br>
            <a:r>
              <a:rPr lang="de-DE" sz="1800" dirty="0"/>
              <a:t>(</a:t>
            </a:r>
            <a:r>
              <a:rPr lang="de-DE" sz="1800" dirty="0" err="1"/>
              <a:t>approved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children</a:t>
            </a:r>
            <a:r>
              <a:rPr lang="de-DE" sz="1800" dirty="0"/>
              <a:t> &gt; 6 </a:t>
            </a:r>
            <a:r>
              <a:rPr lang="de-DE" sz="1800" dirty="0" err="1"/>
              <a:t>months</a:t>
            </a:r>
            <a:r>
              <a:rPr lang="de-DE" sz="1800" dirty="0"/>
              <a:t>)</a:t>
            </a:r>
          </a:p>
          <a:p>
            <a:pPr>
              <a:spcBef>
                <a:spcPts val="1200"/>
              </a:spcBef>
            </a:pPr>
            <a:r>
              <a:rPr lang="de-DE" sz="2000" b="1" dirty="0"/>
              <a:t>Upadacitinib</a:t>
            </a:r>
            <a:br>
              <a:rPr lang="de-DE" sz="2000" dirty="0"/>
            </a:br>
            <a:r>
              <a:rPr lang="de-DE" sz="1800" dirty="0"/>
              <a:t>(</a:t>
            </a:r>
            <a:r>
              <a:rPr lang="de-DE" sz="1800" dirty="0" err="1"/>
              <a:t>approved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children</a:t>
            </a:r>
            <a:r>
              <a:rPr lang="de-DE" sz="1800" dirty="0"/>
              <a:t> &gt; 12 </a:t>
            </a:r>
            <a:r>
              <a:rPr lang="de-DE" sz="1800" dirty="0" err="1"/>
              <a:t>years</a:t>
            </a:r>
            <a:r>
              <a:rPr lang="de-DE" sz="1800" dirty="0"/>
              <a:t>)</a:t>
            </a:r>
          </a:p>
        </p:txBody>
      </p:sp>
      <p:sp>
        <p:nvSpPr>
          <p:cNvPr id="6" name="Rechteck 5"/>
          <p:cNvSpPr/>
          <p:nvPr/>
        </p:nvSpPr>
        <p:spPr>
          <a:xfrm>
            <a:off x="8310222" y="1700808"/>
            <a:ext cx="3762442" cy="17281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/>
          <p:cNvCxnSpPr/>
          <p:nvPr/>
        </p:nvCxnSpPr>
        <p:spPr>
          <a:xfrm>
            <a:off x="7849354" y="2132856"/>
            <a:ext cx="468000" cy="0"/>
          </a:xfrm>
          <a:prstGeom prst="lin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EAEFDE9C-DC74-0403-AAE8-1BF52994058A}"/>
              </a:ext>
            </a:extLst>
          </p:cNvPr>
          <p:cNvSpPr/>
          <p:nvPr/>
        </p:nvSpPr>
        <p:spPr>
          <a:xfrm>
            <a:off x="8847787" y="5920233"/>
            <a:ext cx="3551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Wollenberg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 et al, JEADV 2018;32:657–82</a:t>
            </a:r>
            <a:endParaRPr lang="de-DE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01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Efficacy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Dupilumab (anti-IL-4R</a:t>
            </a:r>
            <a:r>
              <a:rPr lang="el-GR" altLang="de-DE" dirty="0"/>
              <a:t>α</a:t>
            </a:r>
            <a:r>
              <a:rPr lang="de-DE" altLang="de-DE" dirty="0"/>
              <a:t>) on Pruritus in AD in </a:t>
            </a:r>
            <a:r>
              <a:rPr lang="de-DE" altLang="de-DE" dirty="0" err="1"/>
              <a:t>children</a:t>
            </a:r>
            <a:r>
              <a:rPr lang="de-DE" altLang="de-DE" dirty="0"/>
              <a:t> (6-11 </a:t>
            </a:r>
            <a:r>
              <a:rPr lang="de-DE" altLang="de-DE" dirty="0" err="1"/>
              <a:t>years</a:t>
            </a:r>
            <a:r>
              <a:rPr lang="de-DE" altLang="de-DE" dirty="0"/>
              <a:t>)</a:t>
            </a:r>
          </a:p>
        </p:txBody>
      </p:sp>
      <p:sp>
        <p:nvSpPr>
          <p:cNvPr id="2" name="Rechteck 1"/>
          <p:cNvSpPr/>
          <p:nvPr/>
        </p:nvSpPr>
        <p:spPr>
          <a:xfrm>
            <a:off x="8586018" y="5877272"/>
            <a:ext cx="36318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/>
              <a:t>Paller</a:t>
            </a:r>
            <a:r>
              <a:rPr lang="en-US" sz="1200" dirty="0"/>
              <a:t> et al. J Am </a:t>
            </a:r>
            <a:r>
              <a:rPr lang="en-US" sz="1200" dirty="0" err="1"/>
              <a:t>Acad</a:t>
            </a:r>
            <a:r>
              <a:rPr lang="en-US" sz="1200" dirty="0"/>
              <a:t> </a:t>
            </a:r>
            <a:r>
              <a:rPr lang="en-US" sz="1200" dirty="0" err="1"/>
              <a:t>Dermatol</a:t>
            </a:r>
            <a:r>
              <a:rPr lang="en-US" sz="1200" dirty="0"/>
              <a:t>. 2020;83:1282-93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-1" r="426"/>
          <a:stretch/>
        </p:blipFill>
        <p:spPr>
          <a:xfrm>
            <a:off x="823176" y="1603032"/>
            <a:ext cx="10500781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01517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228725"/>
            <a:ext cx="9199343" cy="232190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871135" y="3907836"/>
            <a:ext cx="48973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www.sanofi.com, press </a:t>
            </a:r>
            <a:r>
              <a:rPr 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release</a:t>
            </a:r>
            <a:r>
              <a:rPr lang="de-DE" sz="1600" dirty="0">
                <a:solidFill>
                  <a:srgbClr val="000000"/>
                </a:solidFill>
                <a:cs typeface="Segoe UI" panose="020B0502040204020203" pitchFamily="34" charset="0"/>
              </a:rPr>
              <a:t> June 7, 2022</a:t>
            </a:r>
          </a:p>
        </p:txBody>
      </p:sp>
    </p:spTree>
    <p:extLst>
      <p:ext uri="{BB962C8B-B14F-4D97-AF65-F5344CB8AC3E}">
        <p14:creationId xmlns:p14="http://schemas.microsoft.com/office/powerpoint/2010/main" val="4210901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Efficacy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dirty="0"/>
              <a:t>Upadacitinib</a:t>
            </a:r>
            <a:r>
              <a:rPr lang="de-DE" altLang="de-DE" dirty="0"/>
              <a:t> (</a:t>
            </a:r>
            <a:r>
              <a:rPr lang="de-DE" dirty="0"/>
              <a:t>JAK1 Inhibitor</a:t>
            </a:r>
            <a:r>
              <a:rPr lang="de-DE" altLang="de-DE" dirty="0"/>
              <a:t>) on Pruritus in AD in </a:t>
            </a:r>
            <a:r>
              <a:rPr lang="de-DE" altLang="de-DE" dirty="0" err="1"/>
              <a:t>children</a:t>
            </a:r>
            <a:r>
              <a:rPr lang="de-DE" altLang="de-DE" dirty="0"/>
              <a:t> </a:t>
            </a:r>
            <a:r>
              <a:rPr lang="de-DE" dirty="0"/>
              <a:t>≥ 12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adults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8590217" y="6448908"/>
            <a:ext cx="3518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200" dirty="0" err="1"/>
              <a:t>Guttman-Yassky</a:t>
            </a:r>
            <a:r>
              <a:rPr lang="de-DE" sz="1200" dirty="0"/>
              <a:t> et al., Lancet 2021;397:2151-68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376" y="1556792"/>
            <a:ext cx="10936226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5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3895313-8489-48B8-85E3-426377D08D14}"/>
              </a:ext>
            </a:extLst>
          </p:cNvPr>
          <p:cNvSpPr/>
          <p:nvPr/>
        </p:nvSpPr>
        <p:spPr>
          <a:xfrm>
            <a:off x="711038" y="1196752"/>
            <a:ext cx="115220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Chronic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urticaria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children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common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adults</a:t>
            </a:r>
            <a:endParaRPr lang="de-DE" sz="2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impact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life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inadequately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treated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children</a:t>
            </a:r>
            <a:endParaRPr lang="de-DE" sz="2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Treat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disease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until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gone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It‘s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safe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effective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Pruritus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biggest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burden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children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AD (and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their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parents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Baseline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therapy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(+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topical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steroids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mainstay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treatment</a:t>
            </a:r>
            <a:endParaRPr lang="de-DE" sz="2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adequate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response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dupilumab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(all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children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upadacitinib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(&gt;12y)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9BCE1CF-2DD1-46C0-B1A2-2CF127152CFD}"/>
              </a:ext>
            </a:extLst>
          </p:cNvPr>
          <p:cNvGrpSpPr/>
          <p:nvPr/>
        </p:nvGrpSpPr>
        <p:grpSpPr>
          <a:xfrm>
            <a:off x="-137250" y="1340768"/>
            <a:ext cx="718019" cy="216000"/>
            <a:chOff x="-137250" y="1999024"/>
            <a:chExt cx="718019" cy="216000"/>
          </a:xfrm>
        </p:grpSpPr>
        <p:cxnSp>
          <p:nvCxnSpPr>
            <p:cNvPr id="18" name="Gerade Verbindung 6">
              <a:extLst>
                <a:ext uri="{FF2B5EF4-FFF2-40B4-BE49-F238E27FC236}">
                  <a16:creationId xmlns:a16="http://schemas.microsoft.com/office/drawing/2014/main" id="{963AD6E9-9795-4EDA-8450-CBD40262ADFD}"/>
                </a:ext>
              </a:extLst>
            </p:cNvPr>
            <p:cNvCxnSpPr/>
            <p:nvPr/>
          </p:nvCxnSpPr>
          <p:spPr bwMode="auto">
            <a:xfrm rot="10800000" flipH="1">
              <a:off x="-137250" y="2107023"/>
              <a:ext cx="6840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8E2E58E-9D12-403C-95D5-2F8F51065377}"/>
                </a:ext>
              </a:extLst>
            </p:cNvPr>
            <p:cNvSpPr/>
            <p:nvPr/>
          </p:nvSpPr>
          <p:spPr>
            <a:xfrm>
              <a:off x="364769" y="1999024"/>
              <a:ext cx="216000" cy="216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37EB6E9-8AF3-44B5-9179-AFFD34B49F85}"/>
              </a:ext>
            </a:extLst>
          </p:cNvPr>
          <p:cNvGrpSpPr/>
          <p:nvPr/>
        </p:nvGrpSpPr>
        <p:grpSpPr>
          <a:xfrm>
            <a:off x="-137250" y="3912413"/>
            <a:ext cx="718019" cy="216000"/>
            <a:chOff x="-137250" y="3068960"/>
            <a:chExt cx="718019" cy="216000"/>
          </a:xfrm>
        </p:grpSpPr>
        <p:cxnSp>
          <p:nvCxnSpPr>
            <p:cNvPr id="22" name="Gerade Verbindung 6">
              <a:extLst>
                <a:ext uri="{FF2B5EF4-FFF2-40B4-BE49-F238E27FC236}">
                  <a16:creationId xmlns:a16="http://schemas.microsoft.com/office/drawing/2014/main" id="{724F65CA-E0EE-45DE-8936-D406D8503D49}"/>
                </a:ext>
              </a:extLst>
            </p:cNvPr>
            <p:cNvCxnSpPr/>
            <p:nvPr/>
          </p:nvCxnSpPr>
          <p:spPr bwMode="auto">
            <a:xfrm rot="10800000" flipH="1">
              <a:off x="-137250" y="3176963"/>
              <a:ext cx="6840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446072F-3BA6-4041-A90C-7B804C3DD6B6}"/>
                </a:ext>
              </a:extLst>
            </p:cNvPr>
            <p:cNvSpPr/>
            <p:nvPr/>
          </p:nvSpPr>
          <p:spPr>
            <a:xfrm>
              <a:off x="364769" y="3068960"/>
              <a:ext cx="216000" cy="216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5C10E84-9322-4F02-A952-502B5BB9F5F5}"/>
              </a:ext>
            </a:extLst>
          </p:cNvPr>
          <p:cNvGrpSpPr/>
          <p:nvPr/>
        </p:nvGrpSpPr>
        <p:grpSpPr>
          <a:xfrm>
            <a:off x="-137250" y="4769628"/>
            <a:ext cx="718019" cy="216000"/>
            <a:chOff x="-137250" y="4005088"/>
            <a:chExt cx="718019" cy="216000"/>
          </a:xfrm>
        </p:grpSpPr>
        <p:cxnSp>
          <p:nvCxnSpPr>
            <p:cNvPr id="23" name="Gerade Verbindung 6">
              <a:extLst>
                <a:ext uri="{FF2B5EF4-FFF2-40B4-BE49-F238E27FC236}">
                  <a16:creationId xmlns:a16="http://schemas.microsoft.com/office/drawing/2014/main" id="{ECEFD7FC-7E36-48B8-8504-60E3E86D550E}"/>
                </a:ext>
              </a:extLst>
            </p:cNvPr>
            <p:cNvCxnSpPr/>
            <p:nvPr/>
          </p:nvCxnSpPr>
          <p:spPr bwMode="auto">
            <a:xfrm rot="10800000" flipH="1">
              <a:off x="-137250" y="4113093"/>
              <a:ext cx="6840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9F99451-EB88-4B3A-A641-F1789618172E}"/>
                </a:ext>
              </a:extLst>
            </p:cNvPr>
            <p:cNvSpPr/>
            <p:nvPr/>
          </p:nvSpPr>
          <p:spPr>
            <a:xfrm>
              <a:off x="364769" y="4005088"/>
              <a:ext cx="216000" cy="216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AFE9335-C428-4245-B6D2-BBA7AF73C13A}"/>
              </a:ext>
            </a:extLst>
          </p:cNvPr>
          <p:cNvGrpSpPr/>
          <p:nvPr/>
        </p:nvGrpSpPr>
        <p:grpSpPr>
          <a:xfrm>
            <a:off x="-137250" y="5626842"/>
            <a:ext cx="718019" cy="216000"/>
            <a:chOff x="-137250" y="5414768"/>
            <a:chExt cx="718019" cy="216000"/>
          </a:xfrm>
        </p:grpSpPr>
        <p:cxnSp>
          <p:nvCxnSpPr>
            <p:cNvPr id="24" name="Gerade Verbindung 6">
              <a:extLst>
                <a:ext uri="{FF2B5EF4-FFF2-40B4-BE49-F238E27FC236}">
                  <a16:creationId xmlns:a16="http://schemas.microsoft.com/office/drawing/2014/main" id="{7174F09E-C376-4661-A290-E81F44614DF2}"/>
                </a:ext>
              </a:extLst>
            </p:cNvPr>
            <p:cNvCxnSpPr/>
            <p:nvPr/>
          </p:nvCxnSpPr>
          <p:spPr bwMode="auto">
            <a:xfrm rot="10800000" flipH="1">
              <a:off x="-137250" y="5522774"/>
              <a:ext cx="6840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1089AFB-B70B-4D27-850D-179EF906FBF8}"/>
                </a:ext>
              </a:extLst>
            </p:cNvPr>
            <p:cNvSpPr/>
            <p:nvPr/>
          </p:nvSpPr>
          <p:spPr>
            <a:xfrm>
              <a:off x="364769" y="5414768"/>
              <a:ext cx="216000" cy="216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44A2B7E-CB9D-C4AF-F2EA-8D785C48DFD7}"/>
              </a:ext>
            </a:extLst>
          </p:cNvPr>
          <p:cNvGrpSpPr/>
          <p:nvPr/>
        </p:nvGrpSpPr>
        <p:grpSpPr>
          <a:xfrm>
            <a:off x="-137250" y="2197983"/>
            <a:ext cx="718019" cy="216000"/>
            <a:chOff x="-137250" y="1999024"/>
            <a:chExt cx="718019" cy="216000"/>
          </a:xfrm>
        </p:grpSpPr>
        <p:cxnSp>
          <p:nvCxnSpPr>
            <p:cNvPr id="19" name="Gerade Verbindung 6">
              <a:extLst>
                <a:ext uri="{FF2B5EF4-FFF2-40B4-BE49-F238E27FC236}">
                  <a16:creationId xmlns:a16="http://schemas.microsoft.com/office/drawing/2014/main" id="{878824CF-DE5F-7B17-8A1C-A863352F9E94}"/>
                </a:ext>
              </a:extLst>
            </p:cNvPr>
            <p:cNvCxnSpPr/>
            <p:nvPr/>
          </p:nvCxnSpPr>
          <p:spPr bwMode="auto">
            <a:xfrm rot="10800000" flipH="1">
              <a:off x="-137250" y="2107023"/>
              <a:ext cx="6840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7E0CEDE-E7A6-16C6-8A1A-F3ECB7DE2CAA}"/>
                </a:ext>
              </a:extLst>
            </p:cNvPr>
            <p:cNvSpPr/>
            <p:nvPr/>
          </p:nvSpPr>
          <p:spPr>
            <a:xfrm>
              <a:off x="364769" y="1999024"/>
              <a:ext cx="216000" cy="216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E022229-18BC-6CC3-4E16-6269A031A029}"/>
              </a:ext>
            </a:extLst>
          </p:cNvPr>
          <p:cNvGrpSpPr/>
          <p:nvPr/>
        </p:nvGrpSpPr>
        <p:grpSpPr>
          <a:xfrm>
            <a:off x="-137250" y="3055198"/>
            <a:ext cx="718019" cy="216000"/>
            <a:chOff x="-137250" y="1999024"/>
            <a:chExt cx="718019" cy="216000"/>
          </a:xfrm>
        </p:grpSpPr>
        <p:cxnSp>
          <p:nvCxnSpPr>
            <p:cNvPr id="26" name="Gerade Verbindung 6">
              <a:extLst>
                <a:ext uri="{FF2B5EF4-FFF2-40B4-BE49-F238E27FC236}">
                  <a16:creationId xmlns:a16="http://schemas.microsoft.com/office/drawing/2014/main" id="{38203E64-84B1-78EA-2230-B54C4156032E}"/>
                </a:ext>
              </a:extLst>
            </p:cNvPr>
            <p:cNvCxnSpPr/>
            <p:nvPr/>
          </p:nvCxnSpPr>
          <p:spPr bwMode="auto">
            <a:xfrm rot="10800000" flipH="1">
              <a:off x="-137250" y="2107023"/>
              <a:ext cx="6840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A75AD94-DFCB-5190-DF68-6F6FC9255193}"/>
                </a:ext>
              </a:extLst>
            </p:cNvPr>
            <p:cNvSpPr/>
            <p:nvPr/>
          </p:nvSpPr>
          <p:spPr>
            <a:xfrm>
              <a:off x="364769" y="1999024"/>
              <a:ext cx="216000" cy="216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8026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7" descr="balken_ob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1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Titel 1"/>
          <p:cNvSpPr txBox="1">
            <a:spLocks/>
          </p:cNvSpPr>
          <p:nvPr/>
        </p:nvSpPr>
        <p:spPr>
          <a:xfrm>
            <a:off x="304800" y="1"/>
            <a:ext cx="9461500" cy="81989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7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en-GB" altLang="de-DE" sz="3200" b="0" kern="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Institute of Allergology</a:t>
            </a:r>
            <a:endParaRPr lang="de-DE" altLang="de-DE" sz="3200" b="0" kern="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4757" name="Textfeld 1"/>
          <p:cNvSpPr txBox="1">
            <a:spLocks noChangeArrowheads="1"/>
          </p:cNvSpPr>
          <p:nvPr/>
        </p:nvSpPr>
        <p:spPr bwMode="auto">
          <a:xfrm>
            <a:off x="7104112" y="1760450"/>
            <a:ext cx="284802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900" dirty="0">
                <a:latin typeface="Segoe UI Semibold" panose="020B0702040204020203" pitchFamily="34" charset="0"/>
                <a:ea typeface="ＭＳ Ｐゴシック" panose="020B0600070205080204" pitchFamily="34" charset="-128"/>
                <a:cs typeface="Segoe UI Semibold" panose="020B0702040204020203" pitchFamily="34" charset="0"/>
              </a:rPr>
              <a:t>martin.metz@charite.de</a:t>
            </a:r>
          </a:p>
        </p:txBody>
      </p:sp>
      <p:pic>
        <p:nvPicPr>
          <p:cNvPr id="76" name="Grafik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59"/>
            <a:ext cx="6770237" cy="5416191"/>
          </a:xfrm>
          <a:prstGeom prst="rect">
            <a:avLst/>
          </a:prstGeom>
        </p:spPr>
      </p:pic>
      <p:sp>
        <p:nvSpPr>
          <p:cNvPr id="77" name="Rechteck 76"/>
          <p:cNvSpPr/>
          <p:nvPr/>
        </p:nvSpPr>
        <p:spPr>
          <a:xfrm>
            <a:off x="-29344" y="5960313"/>
            <a:ext cx="4706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https://bullahuth.de/portfolio/institut-fuer-hygiene-und-mikrobiologie</a:t>
            </a:r>
          </a:p>
        </p:txBody>
      </p:sp>
      <p:sp>
        <p:nvSpPr>
          <p:cNvPr id="2" name="Rechteck 1"/>
          <p:cNvSpPr/>
          <p:nvPr/>
        </p:nvSpPr>
        <p:spPr>
          <a:xfrm>
            <a:off x="7104112" y="1124744"/>
            <a:ext cx="3507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2800" kern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https://ifa.charite.de</a:t>
            </a:r>
            <a:endParaRPr lang="de-DE" altLang="de-DE" sz="3600" kern="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3876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u="sng" dirty="0" err="1"/>
              <a:t>acute</a:t>
            </a:r>
            <a:r>
              <a:rPr lang="de-DE" dirty="0"/>
              <a:t> </a:t>
            </a:r>
            <a:r>
              <a:rPr lang="de-DE" dirty="0" err="1"/>
              <a:t>urticaria</a:t>
            </a:r>
            <a:r>
              <a:rPr lang="de-DE" dirty="0"/>
              <a:t> (in </a:t>
            </a:r>
            <a:r>
              <a:rPr lang="de-DE" dirty="0" err="1"/>
              <a:t>children</a:t>
            </a:r>
            <a:r>
              <a:rPr lang="de-DE" dirty="0"/>
              <a:t>)?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484992" y="1340768"/>
            <a:ext cx="11222016" cy="4619714"/>
            <a:chOff x="484992" y="1052736"/>
            <a:chExt cx="11222016" cy="461971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992" y="1185549"/>
              <a:ext cx="11222016" cy="4486901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 bwMode="auto">
            <a:xfrm>
              <a:off x="623392" y="1052736"/>
              <a:ext cx="792088" cy="7920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Rechteck 1"/>
          <p:cNvSpPr>
            <a:spLocks noChangeArrowheads="1"/>
          </p:cNvSpPr>
          <p:nvPr/>
        </p:nvSpPr>
        <p:spPr bwMode="auto">
          <a:xfrm>
            <a:off x="6430962" y="5924226"/>
            <a:ext cx="5761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r">
              <a:defRPr/>
            </a:pPr>
            <a:r>
              <a:rPr lang="de-DE" altLang="de-DE" sz="1400" dirty="0" err="1">
                <a:solidFill>
                  <a:srgbClr val="000000"/>
                </a:solidFill>
                <a:cs typeface="Segoe UI" panose="020B0502040204020203" pitchFamily="34" charset="0"/>
              </a:rPr>
              <a:t>Bezirganoglu</a:t>
            </a:r>
            <a:r>
              <a:rPr lang="de-DE" altLang="de-DE" sz="1400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et al.,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Pediatr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Dermatol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. 2022;</a:t>
            </a:r>
            <a:r>
              <a:rPr kumimoji="0" lang="es-ES" altLang="de-DE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 in </a:t>
            </a:r>
            <a:r>
              <a:rPr kumimoji="0" lang="es-ES" altLang="de-DE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press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07182" y="924264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Suspected</a:t>
            </a:r>
            <a:r>
              <a:rPr lang="de-DE" dirty="0"/>
              <a:t> </a:t>
            </a:r>
            <a:r>
              <a:rPr lang="de-DE" dirty="0" err="1"/>
              <a:t>trigger</a:t>
            </a:r>
            <a:r>
              <a:rPr lang="de-DE" dirty="0"/>
              <a:t> in </a:t>
            </a:r>
            <a:r>
              <a:rPr lang="de-DE" dirty="0" err="1"/>
              <a:t>children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109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Chronic</a:t>
            </a:r>
            <a:r>
              <a:rPr lang="de-DE" dirty="0"/>
              <a:t> urticaria in </a:t>
            </a:r>
            <a:r>
              <a:rPr lang="de-DE" dirty="0" err="1"/>
              <a:t>children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at least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in </a:t>
            </a:r>
            <a:r>
              <a:rPr lang="de-DE" dirty="0" err="1"/>
              <a:t>adults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74" y="1519538"/>
            <a:ext cx="9489914" cy="4551286"/>
          </a:xfrm>
          <a:prstGeom prst="rect">
            <a:avLst/>
          </a:prstGeom>
        </p:spPr>
      </p:pic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6499542" y="6001543"/>
            <a:ext cx="5761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Fricke et al., 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Allergy. </a:t>
            </a:r>
            <a:r>
              <a:rPr lang="es-ES" altLang="de-DE" sz="1400" dirty="0">
                <a:solidFill>
                  <a:srgbClr val="000000"/>
                </a:solidFill>
                <a:cs typeface="Segoe UI" panose="020B0502040204020203" pitchFamily="34" charset="0"/>
              </a:rPr>
              <a:t>2020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;75:423-32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7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27">
            <a:extLst>
              <a:ext uri="{FF2B5EF4-FFF2-40B4-BE49-F238E27FC236}">
                <a16:creationId xmlns:a16="http://schemas.microsoft.com/office/drawing/2014/main" id="{85C6C182-8C43-4399-AF7C-6C98C95A2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1196975"/>
            <a:ext cx="5472112" cy="8366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de-DE" sz="2600" b="1" dirty="0" err="1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Chronic</a:t>
            </a:r>
            <a:r>
              <a:rPr lang="de-DE" sz="2600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de-DE" sz="2600" b="1" dirty="0" err="1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inducible</a:t>
            </a:r>
            <a:r>
              <a:rPr lang="de-DE" sz="2600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urticaria</a:t>
            </a:r>
            <a:endParaRPr lang="de-DE" sz="26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5403" name="Rectangle 45">
            <a:extLst>
              <a:ext uri="{FF2B5EF4-FFF2-40B4-BE49-F238E27FC236}">
                <a16:creationId xmlns:a16="http://schemas.microsoft.com/office/drawing/2014/main" id="{32508C8C-9F4C-4AA9-86CF-850006A89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2189163"/>
            <a:ext cx="5472112" cy="3887787"/>
          </a:xfrm>
          <a:prstGeom prst="rect">
            <a:avLst/>
          </a:prstGeom>
          <a:solidFill>
            <a:srgbClr val="FFFDFB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lIns="0" tIns="0" rIns="0" bIns="0"/>
          <a:lstStyle/>
          <a:p>
            <a:pPr algn="ctr" eaLnBrk="1" hangingPunct="1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(CINDU)</a:t>
            </a:r>
          </a:p>
          <a:p>
            <a:pPr algn="ctr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Symptomatic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dermographism</a:t>
            </a:r>
            <a:endParaRPr lang="de-DE" sz="22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algn="ctr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Cold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Urticaria</a:t>
            </a:r>
          </a:p>
          <a:p>
            <a:pPr algn="ctr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Delayed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pressure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urticaria</a:t>
            </a:r>
          </a:p>
          <a:p>
            <a:pPr algn="ctr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Solar urticaria</a:t>
            </a:r>
          </a:p>
          <a:p>
            <a:pPr algn="ctr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Heat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urticaria</a:t>
            </a:r>
          </a:p>
          <a:p>
            <a:pPr algn="ctr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Vibratory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angioedema</a:t>
            </a:r>
            <a:endParaRPr lang="de-DE" sz="22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algn="ctr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Cholinergic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urticaria</a:t>
            </a:r>
          </a:p>
          <a:p>
            <a:pPr algn="ctr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Contact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urticaria</a:t>
            </a:r>
          </a:p>
          <a:p>
            <a:pPr algn="ctr">
              <a:lnSpc>
                <a:spcPts val="3000"/>
              </a:lnSpc>
              <a:tabLst>
                <a:tab pos="357188" algn="l"/>
                <a:tab pos="712788" algn="l"/>
              </a:tabLst>
              <a:defRPr/>
            </a:pP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Aquagenic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urticaria</a:t>
            </a:r>
          </a:p>
        </p:txBody>
      </p:sp>
      <p:sp>
        <p:nvSpPr>
          <p:cNvPr id="13316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Classification of chronic urticaria</a:t>
            </a:r>
          </a:p>
        </p:txBody>
      </p:sp>
      <p:sp>
        <p:nvSpPr>
          <p:cNvPr id="7" name="Rectangle 45">
            <a:extLst>
              <a:ext uri="{FF2B5EF4-FFF2-40B4-BE49-F238E27FC236}">
                <a16:creationId xmlns:a16="http://schemas.microsoft.com/office/drawing/2014/main" id="{88C87605-17AA-4BC9-A6D0-6DADC7380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189163"/>
            <a:ext cx="5472113" cy="3887787"/>
          </a:xfrm>
          <a:prstGeom prst="rect">
            <a:avLst/>
          </a:prstGeom>
          <a:solidFill>
            <a:srgbClr val="FFFDFB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(CSU)</a:t>
            </a:r>
          </a:p>
          <a:p>
            <a:pPr algn="ctr" eaLnBrk="1" hangingPunct="1">
              <a:defRPr/>
            </a:pPr>
            <a:endParaRPr lang="de-DE" sz="22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algn="ctr">
              <a:defRPr/>
            </a:pP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Due </a:t>
            </a: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to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known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or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unknown</a:t>
            </a:r>
            <a:r>
              <a:rPr lang="de-DE" sz="22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de-DE" sz="2200" dirty="0" err="1">
                <a:solidFill>
                  <a:srgbClr val="000000"/>
                </a:solidFill>
                <a:ea typeface="ＭＳ Ｐゴシック" pitchFamily="34" charset="-128"/>
              </a:rPr>
              <a:t>cause</a:t>
            </a:r>
            <a:endParaRPr lang="de-DE" sz="22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8B943D96-9C1E-4B22-BDA1-B5D4B9BE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196975"/>
            <a:ext cx="5472113" cy="8366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de-DE" sz="2600" b="1" dirty="0" err="1">
                <a:solidFill>
                  <a:srgbClr val="000000"/>
                </a:solidFill>
                <a:ea typeface="ＭＳ Ｐゴシック" pitchFamily="34" charset="-128"/>
              </a:rPr>
              <a:t>Chronic</a:t>
            </a:r>
            <a:r>
              <a:rPr lang="de-DE" sz="2600" b="1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de-DE" sz="2600" b="1" dirty="0" err="1">
                <a:solidFill>
                  <a:srgbClr val="000000"/>
                </a:solidFill>
                <a:ea typeface="ＭＳ Ｐゴシック" pitchFamily="34" charset="-128"/>
              </a:rPr>
              <a:t>spontaneous</a:t>
            </a:r>
            <a:r>
              <a:rPr lang="de-DE" sz="2600" b="1" dirty="0">
                <a:solidFill>
                  <a:srgbClr val="000000"/>
                </a:solidFill>
                <a:ea typeface="ＭＳ Ｐゴシック" pitchFamily="34" charset="-128"/>
              </a:rPr>
              <a:t> urticaria</a:t>
            </a:r>
            <a:endParaRPr lang="de-DE" sz="26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53138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uppieren 1"/>
          <p:cNvGrpSpPr>
            <a:grpSpLocks/>
          </p:cNvGrpSpPr>
          <p:nvPr/>
        </p:nvGrpSpPr>
        <p:grpSpPr bwMode="auto">
          <a:xfrm>
            <a:off x="982663" y="818679"/>
            <a:ext cx="3049587" cy="2244725"/>
            <a:chOff x="1457326" y="908050"/>
            <a:chExt cx="3049588" cy="2244725"/>
          </a:xfrm>
        </p:grpSpPr>
        <p:pic>
          <p:nvPicPr>
            <p:cNvPr id="1537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1" y="993775"/>
              <a:ext cx="2982913" cy="215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0" name="Text Box 38"/>
            <p:cNvSpPr txBox="1">
              <a:spLocks noChangeArrowheads="1"/>
            </p:cNvSpPr>
            <p:nvPr/>
          </p:nvSpPr>
          <p:spPr bwMode="auto">
            <a:xfrm>
              <a:off x="1457326" y="908050"/>
              <a:ext cx="177484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>
                  <a:solidFill>
                    <a:srgbClr val="FFFFFF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</a:rPr>
                <a:t>Pressure</a:t>
              </a:r>
            </a:p>
          </p:txBody>
        </p:sp>
      </p:grpSp>
      <p:grpSp>
        <p:nvGrpSpPr>
          <p:cNvPr id="15363" name="Gruppieren 2"/>
          <p:cNvGrpSpPr>
            <a:grpSpLocks/>
          </p:cNvGrpSpPr>
          <p:nvPr/>
        </p:nvGrpSpPr>
        <p:grpSpPr bwMode="auto">
          <a:xfrm>
            <a:off x="4656138" y="904404"/>
            <a:ext cx="2879725" cy="2212975"/>
            <a:chOff x="4656139" y="993775"/>
            <a:chExt cx="2879725" cy="2213550"/>
          </a:xfrm>
        </p:grpSpPr>
        <p:graphicFrame>
          <p:nvGraphicFramePr>
            <p:cNvPr id="15377" name="Object 7"/>
            <p:cNvGraphicFramePr>
              <a:graphicFrameLocks noChangeAspect="1"/>
            </p:cNvGraphicFramePr>
            <p:nvPr/>
          </p:nvGraphicFramePr>
          <p:xfrm>
            <a:off x="4656139" y="993775"/>
            <a:ext cx="2879725" cy="2160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lie" r:id="rId4" imgW="4572000" imgH="3429000" progId="PowerPoint.Slide.8">
                    <p:embed/>
                  </p:oleObj>
                </mc:Choice>
                <mc:Fallback>
                  <p:oleObj name="Folie" r:id="rId4" imgW="4572000" imgH="3429000" progId="PowerPoint.Slide.8">
                    <p:embed/>
                    <p:pic>
                      <p:nvPicPr>
                        <p:cNvPr id="1537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6139" y="993775"/>
                          <a:ext cx="2879725" cy="2160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8" name="Text Box 39"/>
            <p:cNvSpPr txBox="1">
              <a:spLocks noChangeArrowheads="1"/>
            </p:cNvSpPr>
            <p:nvPr/>
          </p:nvSpPr>
          <p:spPr bwMode="auto">
            <a:xfrm>
              <a:off x="4656139" y="2622550"/>
              <a:ext cx="28797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>
                  <a:solidFill>
                    <a:srgbClr val="FFFFFF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</a:rPr>
                <a:t>Cholinergic</a:t>
              </a:r>
            </a:p>
          </p:txBody>
        </p:sp>
      </p:grpSp>
      <p:grpSp>
        <p:nvGrpSpPr>
          <p:cNvPr id="15364" name="Gruppieren 6"/>
          <p:cNvGrpSpPr>
            <a:grpSpLocks/>
          </p:cNvGrpSpPr>
          <p:nvPr/>
        </p:nvGrpSpPr>
        <p:grpSpPr bwMode="auto">
          <a:xfrm>
            <a:off x="982663" y="3712692"/>
            <a:ext cx="3198812" cy="2279650"/>
            <a:chOff x="1457325" y="3802063"/>
            <a:chExt cx="3198813" cy="2279651"/>
          </a:xfrm>
        </p:grpSpPr>
        <p:pic>
          <p:nvPicPr>
            <p:cNvPr id="15375" name="Picture 36" descr="P10502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913189"/>
              <a:ext cx="3132138" cy="216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Text Box 41"/>
            <p:cNvSpPr txBox="1">
              <a:spLocks noChangeArrowheads="1"/>
            </p:cNvSpPr>
            <p:nvPr/>
          </p:nvSpPr>
          <p:spPr bwMode="auto">
            <a:xfrm>
              <a:off x="1457325" y="3802063"/>
              <a:ext cx="115127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>
                  <a:solidFill>
                    <a:srgbClr val="FFFFFF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</a:rPr>
                <a:t>Heat</a:t>
              </a:r>
            </a:p>
          </p:txBody>
        </p:sp>
      </p:grpSp>
      <p:grpSp>
        <p:nvGrpSpPr>
          <p:cNvPr id="15365" name="Gruppieren 5"/>
          <p:cNvGrpSpPr>
            <a:grpSpLocks/>
          </p:cNvGrpSpPr>
          <p:nvPr/>
        </p:nvGrpSpPr>
        <p:grpSpPr bwMode="auto">
          <a:xfrm>
            <a:off x="4756150" y="3244379"/>
            <a:ext cx="2217738" cy="3000375"/>
            <a:chOff x="4756150" y="3373439"/>
            <a:chExt cx="2217738" cy="3000949"/>
          </a:xfrm>
        </p:grpSpPr>
        <p:pic>
          <p:nvPicPr>
            <p:cNvPr id="15373" name="Picture 20" descr="Post Robert 18-12-1987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150" y="3373439"/>
              <a:ext cx="2217738" cy="295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4" name="Text Box 42"/>
            <p:cNvSpPr txBox="1">
              <a:spLocks noChangeArrowheads="1"/>
            </p:cNvSpPr>
            <p:nvPr/>
          </p:nvSpPr>
          <p:spPr bwMode="auto">
            <a:xfrm>
              <a:off x="5094353" y="5789613"/>
              <a:ext cx="159530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>
                  <a:solidFill>
                    <a:srgbClr val="FFFFFF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</a:rPr>
                <a:t>Friction</a:t>
              </a:r>
            </a:p>
          </p:txBody>
        </p:sp>
      </p:grpSp>
      <p:grpSp>
        <p:nvGrpSpPr>
          <p:cNvPr id="15366" name="Gruppieren 4"/>
          <p:cNvGrpSpPr>
            <a:grpSpLocks/>
          </p:cNvGrpSpPr>
          <p:nvPr/>
        </p:nvGrpSpPr>
        <p:grpSpPr bwMode="auto">
          <a:xfrm>
            <a:off x="7426325" y="3712692"/>
            <a:ext cx="3663950" cy="2279650"/>
            <a:chOff x="7004051" y="3802063"/>
            <a:chExt cx="3663949" cy="2279650"/>
          </a:xfrm>
        </p:grpSpPr>
        <p:pic>
          <p:nvPicPr>
            <p:cNvPr id="15371" name="Picture 18" descr="URTI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900" y="3908425"/>
              <a:ext cx="3594100" cy="217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 Box 43"/>
            <p:cNvSpPr txBox="1">
              <a:spLocks noChangeArrowheads="1"/>
            </p:cNvSpPr>
            <p:nvPr/>
          </p:nvSpPr>
          <p:spPr bwMode="auto">
            <a:xfrm>
              <a:off x="7004051" y="3802063"/>
              <a:ext cx="17924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>
                  <a:solidFill>
                    <a:srgbClr val="FFFFFF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</a:rPr>
                <a:t>UV Light</a:t>
              </a:r>
            </a:p>
          </p:txBody>
        </p:sp>
      </p:grpSp>
      <p:grpSp>
        <p:nvGrpSpPr>
          <p:cNvPr id="15367" name="Gruppieren 3"/>
          <p:cNvGrpSpPr>
            <a:grpSpLocks/>
          </p:cNvGrpSpPr>
          <p:nvPr/>
        </p:nvGrpSpPr>
        <p:grpSpPr bwMode="auto">
          <a:xfrm>
            <a:off x="8174038" y="764704"/>
            <a:ext cx="2952750" cy="2298700"/>
            <a:chOff x="7751763" y="854075"/>
            <a:chExt cx="2952750" cy="2298700"/>
          </a:xfrm>
        </p:grpSpPr>
        <p:pic>
          <p:nvPicPr>
            <p:cNvPr id="15369" name="Picture 7" descr="cold urticaria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486" b="18774"/>
            <a:stretch>
              <a:fillRect/>
            </a:stretch>
          </p:blipFill>
          <p:spPr bwMode="auto">
            <a:xfrm>
              <a:off x="7751763" y="854075"/>
              <a:ext cx="2952750" cy="229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 Box 40"/>
            <p:cNvSpPr txBox="1">
              <a:spLocks noChangeArrowheads="1"/>
            </p:cNvSpPr>
            <p:nvPr/>
          </p:nvSpPr>
          <p:spPr bwMode="auto">
            <a:xfrm>
              <a:off x="9520238" y="981075"/>
              <a:ext cx="11496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de-DE" altLang="de-DE">
                  <a:solidFill>
                    <a:srgbClr val="FFFFFF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</a:rPr>
                <a:t>Cold</a:t>
              </a:r>
            </a:p>
          </p:txBody>
        </p:sp>
      </p:grpSp>
      <p:sp>
        <p:nvSpPr>
          <p:cNvPr id="15368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Inducible urticaria</a:t>
            </a:r>
          </a:p>
        </p:txBody>
      </p:sp>
    </p:spTree>
    <p:extLst>
      <p:ext uri="{BB962C8B-B14F-4D97-AF65-F5344CB8AC3E}">
        <p14:creationId xmlns:p14="http://schemas.microsoft.com/office/powerpoint/2010/main" val="28645012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itel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Inducible</a:t>
            </a:r>
            <a:r>
              <a:rPr lang="de-DE" altLang="de-DE" dirty="0"/>
              <a:t> urticaria in </a:t>
            </a:r>
            <a:r>
              <a:rPr lang="de-DE" altLang="de-DE" dirty="0" err="1"/>
              <a:t>children</a:t>
            </a:r>
            <a:endParaRPr lang="de-DE" alt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68" y="1547519"/>
            <a:ext cx="9844063" cy="3571027"/>
          </a:xfrm>
          <a:prstGeom prst="rect">
            <a:avLst/>
          </a:prstGeom>
        </p:spPr>
      </p:pic>
      <p:sp>
        <p:nvSpPr>
          <p:cNvPr id="22" name="Rechteck 1"/>
          <p:cNvSpPr>
            <a:spLocks noChangeArrowheads="1"/>
          </p:cNvSpPr>
          <p:nvPr/>
        </p:nvSpPr>
        <p:spPr bwMode="auto">
          <a:xfrm>
            <a:off x="6430962" y="5939685"/>
            <a:ext cx="5761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r">
              <a:defRPr/>
            </a:pPr>
            <a:r>
              <a:rPr lang="de-DE" altLang="de-DE" sz="1600" dirty="0" err="1">
                <a:solidFill>
                  <a:srgbClr val="000000"/>
                </a:solidFill>
                <a:cs typeface="Segoe UI" panose="020B0502040204020203" pitchFamily="34" charset="0"/>
              </a:rPr>
              <a:t>Bal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 et al., </a:t>
            </a:r>
            <a:r>
              <a:rPr lang="de-DE" sz="1600" dirty="0" err="1"/>
              <a:t>Pediatr</a:t>
            </a:r>
            <a:r>
              <a:rPr lang="de-DE" sz="1600" dirty="0"/>
              <a:t> </a:t>
            </a:r>
            <a:r>
              <a:rPr lang="de-DE" sz="1600" dirty="0" err="1"/>
              <a:t>Allergy</a:t>
            </a:r>
            <a:r>
              <a:rPr lang="de-DE" sz="1600" dirty="0"/>
              <a:t> </a:t>
            </a:r>
            <a:r>
              <a:rPr lang="de-DE" sz="1600" dirty="0" err="1"/>
              <a:t>Immunol</a:t>
            </a:r>
            <a:r>
              <a:rPr lang="de-DE" sz="1600" dirty="0"/>
              <a:t>. 2021;32:146-52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7274416" y="1340768"/>
            <a:ext cx="3888432" cy="1368152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09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63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63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A34C7845C88B4589819AB139DE35DD" ma:contentTypeVersion="14" ma:contentTypeDescription="Create a new document." ma:contentTypeScope="" ma:versionID="a31143c5c9de86c62cc5cd1f7f9c935b">
  <xsd:schema xmlns:xsd="http://www.w3.org/2001/XMLSchema" xmlns:xs="http://www.w3.org/2001/XMLSchema" xmlns:p="http://schemas.microsoft.com/office/2006/metadata/properties" xmlns:ns3="d0d5103c-b90a-4a38-b610-628dbca45d0e" xmlns:ns4="63bc265c-ce59-4c31-a2a5-336a7fcf9d48" targetNamespace="http://schemas.microsoft.com/office/2006/metadata/properties" ma:root="true" ma:fieldsID="8ff39a710af828a3ea676240050c7dc8" ns3:_="" ns4:_="">
    <xsd:import namespace="d0d5103c-b90a-4a38-b610-628dbca45d0e"/>
    <xsd:import namespace="63bc265c-ce59-4c31-a2a5-336a7fcf9d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5103c-b90a-4a38-b610-628dbca45d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bc265c-ce59-4c31-a2a5-336a7fcf9d4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337988-2426-4166-AA7A-2D2635EC979E}">
  <ds:schemaRefs>
    <ds:schemaRef ds:uri="http://schemas.microsoft.com/office/2006/metadata/properties"/>
    <ds:schemaRef ds:uri="http://schemas.microsoft.com/office/infopath/2007/PartnerControls"/>
    <ds:schemaRef ds:uri="63bc265c-ce59-4c31-a2a5-336a7fcf9d48"/>
    <ds:schemaRef ds:uri="http://purl.org/dc/terms/"/>
    <ds:schemaRef ds:uri="http://schemas.microsoft.com/office/2006/documentManagement/types"/>
    <ds:schemaRef ds:uri="d0d5103c-b90a-4a38-b610-628dbca45d0e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5449C9-A1AF-4251-A575-F7C00D8CF5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F7465D-4D54-439B-8428-825A7255BE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d5103c-b90a-4a38-b610-628dbca45d0e"/>
    <ds:schemaRef ds:uri="63bc265c-ce59-4c31-a2a5-336a7fcf9d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1625</Words>
  <Application>Microsoft Office PowerPoint</Application>
  <PresentationFormat>Breitbild</PresentationFormat>
  <Paragraphs>284</Paragraphs>
  <Slides>46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7" baseType="lpstr">
      <vt:lpstr>Arial</vt:lpstr>
      <vt:lpstr>Calibri</vt:lpstr>
      <vt:lpstr>Cambria</vt:lpstr>
      <vt:lpstr>Century Gothic</vt:lpstr>
      <vt:lpstr>Segoe UI</vt:lpstr>
      <vt:lpstr>Segoe UI Semibold</vt:lpstr>
      <vt:lpstr>Symbol</vt:lpstr>
      <vt:lpstr>Times New Roman</vt:lpstr>
      <vt:lpstr>Wingdings</vt:lpstr>
      <vt:lpstr>1_Standarddesign</vt:lpstr>
      <vt:lpstr>Folie</vt:lpstr>
      <vt:lpstr>PowerPoint-Präsentation</vt:lpstr>
      <vt:lpstr>PowerPoint-Präsentation</vt:lpstr>
      <vt:lpstr>EAACI/GA²LEN/EuroGuiDerm/APAAACI Guideline for Urticaria: 2020 revision and update</vt:lpstr>
      <vt:lpstr>PowerPoint-Präsentation</vt:lpstr>
      <vt:lpstr>What do we know about acute urticaria (in children)?</vt:lpstr>
      <vt:lpstr>Chronic urticaria in children is at least as common as in adults</vt:lpstr>
      <vt:lpstr>Classification of chronic urticaria</vt:lpstr>
      <vt:lpstr>Inducible urticaria</vt:lpstr>
      <vt:lpstr>Inducible urticaria in children</vt:lpstr>
      <vt:lpstr>Cold urticaria in children</vt:lpstr>
      <vt:lpstr>Diagnostics in chronic spontaneous urticaria (CSU)</vt:lpstr>
      <vt:lpstr>The 7Cs in diagnosis</vt:lpstr>
      <vt:lpstr>What is it, if it‘s not urticaria ?</vt:lpstr>
      <vt:lpstr>What is it if it's not chronic urticaria ?</vt:lpstr>
      <vt:lpstr>The 7Cs in diagnosis</vt:lpstr>
      <vt:lpstr>Pathophysiology of urticaria</vt:lpstr>
      <vt:lpstr>Underlying causes of CSU</vt:lpstr>
      <vt:lpstr>The 7Cs in diagnosis</vt:lpstr>
      <vt:lpstr>PowerPoint-Präsentation</vt:lpstr>
      <vt:lpstr>Conditions that can modify disease activity</vt:lpstr>
      <vt:lpstr>The 7Cs in diagnosis</vt:lpstr>
      <vt:lpstr>How to monitor CSU activity, impact and control </vt:lpstr>
      <vt:lpstr>PowerPoint-Präsentation</vt:lpstr>
      <vt:lpstr>PowerPoint-Präsentation</vt:lpstr>
      <vt:lpstr>What is the aim of an optimal treatment in patients with chronic spontaneous urticaria ?</vt:lpstr>
      <vt:lpstr>EAACI/GA²LEN/EuroGuiDerm/APAAACI Urticaria Guideline: 2022 Revision and Update</vt:lpstr>
      <vt:lpstr>Antihistamines commonly used in children</vt:lpstr>
      <vt:lpstr>EAACI/GA²LEN/EuroGuiDerm/APAAACI Urticaria Guideline: 2022 Revision and Update</vt:lpstr>
      <vt:lpstr>EAACI/GA²LEN/EuroGuiDerm/APAAACI Urticaria Guideline: 2022 Revision and Update</vt:lpstr>
      <vt:lpstr>Treatment reality in children with CSU</vt:lpstr>
      <vt:lpstr>PowerPoint-Präsentation</vt:lpstr>
      <vt:lpstr>Atopic dermatitis in children and adolescents</vt:lpstr>
      <vt:lpstr>Relevance of pruritus in children with AD</vt:lpstr>
      <vt:lpstr>PowerPoint-Präsentation</vt:lpstr>
      <vt:lpstr>What it means to suffer from pruritus</vt:lpstr>
      <vt:lpstr>What it means to suffer from pruritus</vt:lpstr>
      <vt:lpstr>Pathomechanism of atopic dermatitis</vt:lpstr>
      <vt:lpstr>Neuroimmune interactions in AD and pruritus</vt:lpstr>
      <vt:lpstr>Recommendations of the European guideline on the therapy of atopic dermatitis in children</vt:lpstr>
      <vt:lpstr>Recommendations of the European guideline on the therapy of atopic dermatitis in children</vt:lpstr>
      <vt:lpstr>Recommendations of the European guideline on the therapy of atopic dermatitis in children</vt:lpstr>
      <vt:lpstr>Efficacy of Dupilumab (anti-IL-4Rα) on Pruritus in AD in children (6-11 years)</vt:lpstr>
      <vt:lpstr>PowerPoint-Präsentation</vt:lpstr>
      <vt:lpstr>Efficacy of Upadacitinib (JAK1 Inhibitor) on Pruritus in AD in children ≥ 12 years and adults</vt:lpstr>
      <vt:lpstr>Summary</vt:lpstr>
      <vt:lpstr>PowerPoint-Präsentation</vt:lpstr>
    </vt:vector>
  </TitlesOfParts>
  <Company>ARTIST Kommunikation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Torsten Villinger</dc:creator>
  <cp:lastModifiedBy>Martin Metz</cp:lastModifiedBy>
  <cp:revision>601</cp:revision>
  <cp:lastPrinted>2018-01-05T10:58:49Z</cp:lastPrinted>
  <dcterms:created xsi:type="dcterms:W3CDTF">2006-04-26T07:55:48Z</dcterms:created>
  <dcterms:modified xsi:type="dcterms:W3CDTF">2022-06-18T08:48:13Z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0x010100E4A34C7845C88B4589819AB139DE35DD</vt:lpwstr>
  </property>
</Properties>
</file>