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30275213" cy="42803763"/>
  <p:notesSz cx="6858000" cy="9144000"/>
  <p:defaultTextStyle>
    <a:defPPr>
      <a:defRPr lang="da-DK"/>
    </a:defPPr>
    <a:lvl1pPr marL="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1pPr>
    <a:lvl2pPr marL="183052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2pPr>
    <a:lvl3pPr marL="366105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3pPr>
    <a:lvl4pPr marL="549158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4pPr>
    <a:lvl5pPr marL="7322110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5pPr>
    <a:lvl6pPr marL="915263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6pPr>
    <a:lvl7pPr marL="10983167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7pPr>
    <a:lvl8pPr marL="12813694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8pPr>
    <a:lvl9pPr marL="14644221" algn="l" defTabSz="3661057" rtl="0" eaLnBrk="1" latinLnBrk="0" hangingPunct="1">
      <a:defRPr sz="7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6DA9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08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400C4-5939-4130-A0CF-52F911E21D86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ECC898-1515-4FC0-8239-EB4A67E5AD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519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ECC898-1515-4FC0-8239-EB4A67E5AD28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5438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81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122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334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11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887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46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9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260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4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783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16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63F08-6678-45BB-9959-10EB195164CB}" type="datetimeFigureOut">
              <a:rPr lang="da-DK" smtClean="0"/>
              <a:t>29.04.2022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C29C-E84E-4EB0-89CC-6F6F0A5EA8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2721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deonodense.d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1" y="0"/>
            <a:ext cx="30275213" cy="428037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690085" y="1182235"/>
            <a:ext cx="28895040" cy="40965119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2" name="Tekstfelt 11"/>
          <p:cNvSpPr txBox="1"/>
          <p:nvPr/>
        </p:nvSpPr>
        <p:spPr>
          <a:xfrm flipH="1">
            <a:off x="2235707" y="14146349"/>
            <a:ext cx="28039506" cy="25022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/>
              <a:t>9.30-10.00  Morgenmad 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10.00-11.20 </a:t>
            </a:r>
            <a:endParaRPr lang="da-DK" sz="5400" dirty="0"/>
          </a:p>
          <a:p>
            <a:r>
              <a:rPr lang="da-DK" sz="5400" dirty="0"/>
              <a:t>Velkomst v. formanden for DSPAP                                                                              </a:t>
            </a:r>
          </a:p>
          <a:p>
            <a:r>
              <a:rPr lang="da-DK" sz="5400" dirty="0"/>
              <a:t>Allergitestning, fødevareallergi                                                            </a:t>
            </a:r>
          </a:p>
          <a:p>
            <a:r>
              <a:rPr lang="da-DK" sz="5400" dirty="0"/>
              <a:t>Anafylaksi og penicillinallergi                                                          </a:t>
            </a:r>
          </a:p>
          <a:p>
            <a:r>
              <a:rPr lang="da-DK" sz="5400" dirty="0" err="1"/>
              <a:t>Rhinitis</a:t>
            </a:r>
            <a:r>
              <a:rPr lang="da-DK" sz="5400" dirty="0"/>
              <a:t> og allergivaccination                                               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11.20-11.35 Pause </a:t>
            </a:r>
            <a:endParaRPr lang="da-DK" sz="5400" dirty="0"/>
          </a:p>
          <a:p>
            <a:r>
              <a:rPr lang="da-DK" sz="5400" b="1" dirty="0"/>
              <a:t> </a:t>
            </a:r>
            <a:endParaRPr lang="da-DK" sz="5400" dirty="0"/>
          </a:p>
          <a:p>
            <a:r>
              <a:rPr lang="da-DK" sz="5400" b="1" dirty="0"/>
              <a:t>11.35-12.45 </a:t>
            </a:r>
            <a:endParaRPr lang="da-DK" sz="5400" dirty="0"/>
          </a:p>
          <a:p>
            <a:r>
              <a:rPr lang="da-DK" sz="5400" dirty="0"/>
              <a:t>Astma og lungefunktionsmåling</a:t>
            </a:r>
          </a:p>
          <a:p>
            <a:endParaRPr lang="da-DK" sz="5400" dirty="0"/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12.45-13.35 Frokost </a:t>
            </a:r>
            <a:endParaRPr lang="da-DK" sz="5400" dirty="0"/>
          </a:p>
          <a:p>
            <a:r>
              <a:rPr lang="da-DK" sz="5400" b="1" dirty="0"/>
              <a:t> </a:t>
            </a:r>
            <a:endParaRPr lang="da-DK" sz="5400" dirty="0"/>
          </a:p>
          <a:p>
            <a:r>
              <a:rPr lang="da-DK" sz="5400" b="1" dirty="0"/>
              <a:t>13.35-14.15  </a:t>
            </a:r>
            <a:endParaRPr lang="da-DK" sz="5400" dirty="0"/>
          </a:p>
          <a:p>
            <a:r>
              <a:rPr lang="da-DK" sz="5400" dirty="0"/>
              <a:t>Røntgen/CT af lunger. Tips og cases 		</a:t>
            </a:r>
          </a:p>
          <a:p>
            <a:r>
              <a:rPr lang="da-DK" sz="5400" dirty="0"/>
              <a:t>                                                                                                         </a:t>
            </a:r>
          </a:p>
          <a:p>
            <a:r>
              <a:rPr lang="da-DK" sz="5400" b="1" dirty="0"/>
              <a:t>14.15-14.25</a:t>
            </a:r>
          </a:p>
          <a:p>
            <a:r>
              <a:rPr lang="da-DK" sz="5400" dirty="0"/>
              <a:t>Pause </a:t>
            </a:r>
          </a:p>
          <a:p>
            <a:r>
              <a:rPr lang="da-DK" sz="5400" dirty="0"/>
              <a:t>				               </a:t>
            </a:r>
          </a:p>
          <a:p>
            <a:r>
              <a:rPr lang="da-DK" sz="5400" b="1" dirty="0"/>
              <a:t>14.25-14.50  </a:t>
            </a:r>
            <a:endParaRPr lang="da-DK" sz="5400" dirty="0"/>
          </a:p>
          <a:p>
            <a:r>
              <a:rPr lang="da-DK" sz="5400" dirty="0"/>
              <a:t>Demo af astma devises 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14.50-15.40 </a:t>
            </a:r>
          </a:p>
          <a:p>
            <a:r>
              <a:rPr lang="da-DK" sz="5400" dirty="0"/>
              <a:t>Medfødte lungemisdannelser og cases </a:t>
            </a:r>
          </a:p>
          <a:p>
            <a:r>
              <a:rPr lang="da-DK" sz="5400" dirty="0"/>
              <a:t>Interstitielle lungesygdomme, Primær </a:t>
            </a:r>
            <a:r>
              <a:rPr lang="da-DK" sz="5400" dirty="0" err="1"/>
              <a:t>Ciliedyskinesi</a:t>
            </a:r>
            <a:r>
              <a:rPr lang="da-DK" sz="5400" dirty="0"/>
              <a:t> og Cystisk Fibrose                                 </a:t>
            </a:r>
          </a:p>
          <a:p>
            <a:r>
              <a:rPr lang="da-DK" sz="5400" dirty="0"/>
              <a:t> </a:t>
            </a:r>
          </a:p>
          <a:p>
            <a:r>
              <a:rPr lang="da-DK" sz="5400" b="1" dirty="0"/>
              <a:t>15.40-16.00  Evaluering</a:t>
            </a:r>
            <a:r>
              <a:rPr lang="da-DK" sz="5400" dirty="0"/>
              <a:t> </a:t>
            </a:r>
            <a:endParaRPr lang="da-DK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/>
          <a:srcRect l="19668" t="22831" r="39053" b="22182"/>
          <a:stretch/>
        </p:blipFill>
        <p:spPr>
          <a:xfrm>
            <a:off x="21477767" y="1698310"/>
            <a:ext cx="7965654" cy="5968631"/>
          </a:xfrm>
          <a:prstGeom prst="rect">
            <a:avLst/>
          </a:prstGeom>
        </p:spPr>
      </p:pic>
      <p:sp>
        <p:nvSpPr>
          <p:cNvPr id="13" name="Tekstfelt 12"/>
          <p:cNvSpPr txBox="1"/>
          <p:nvPr/>
        </p:nvSpPr>
        <p:spPr>
          <a:xfrm>
            <a:off x="2235707" y="13038353"/>
            <a:ext cx="34066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600" b="1"/>
              <a:t>Program:</a:t>
            </a:r>
          </a:p>
        </p:txBody>
      </p:sp>
      <p:sp>
        <p:nvSpPr>
          <p:cNvPr id="14" name="Tekstfelt 13"/>
          <p:cNvSpPr txBox="1"/>
          <p:nvPr/>
        </p:nvSpPr>
        <p:spPr>
          <a:xfrm>
            <a:off x="2235707" y="2404465"/>
            <a:ext cx="163522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1-dags kursus for yngre læger</a:t>
            </a: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Pædiatrisk Allergologi og </a:t>
            </a:r>
            <a:r>
              <a:rPr lang="da-DK" sz="8000" b="1" dirty="0" err="1">
                <a:solidFill>
                  <a:schemeClr val="accent5">
                    <a:lumMod val="75000"/>
                  </a:schemeClr>
                </a:solidFill>
              </a:rPr>
              <a:t>Pulmonologi</a:t>
            </a:r>
            <a:endParaRPr lang="da-DK" sz="8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da-DK" sz="8000" b="1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da-DK" sz="8000" b="1" dirty="0">
                <a:solidFill>
                  <a:schemeClr val="accent5">
                    <a:lumMod val="75000"/>
                  </a:schemeClr>
                </a:solidFill>
              </a:rPr>
              <a:t>November 2022 kl. 9.30 – 16.00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BF7E440E-83A6-4480-9BDD-5EABC451502C}"/>
              </a:ext>
            </a:extLst>
          </p:cNvPr>
          <p:cNvSpPr txBox="1"/>
          <p:nvPr/>
        </p:nvSpPr>
        <p:spPr>
          <a:xfrm>
            <a:off x="2235707" y="6870138"/>
            <a:ext cx="266635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b="1" dirty="0">
                <a:solidFill>
                  <a:srgbClr val="506DA9"/>
                </a:solidFill>
              </a:rPr>
              <a:t>Praktiske oplysninger: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Sted: </a:t>
            </a:r>
            <a:r>
              <a:rPr lang="da-DK" sz="5400" dirty="0" err="1">
                <a:solidFill>
                  <a:srgbClr val="506DA9"/>
                </a:solidFill>
              </a:rPr>
              <a:t>Odeon</a:t>
            </a:r>
            <a:r>
              <a:rPr lang="da-DK" sz="5400" dirty="0">
                <a:solidFill>
                  <a:srgbClr val="506DA9"/>
                </a:solidFill>
              </a:rPr>
              <a:t>, </a:t>
            </a:r>
            <a:r>
              <a:rPr lang="da-DK" sz="5400" dirty="0" err="1">
                <a:solidFill>
                  <a:srgbClr val="506DA9"/>
                </a:solidFill>
              </a:rPr>
              <a:t>Odeons</a:t>
            </a:r>
            <a:r>
              <a:rPr lang="da-DK" sz="5400" dirty="0">
                <a:solidFill>
                  <a:srgbClr val="506DA9"/>
                </a:solidFill>
              </a:rPr>
              <a:t> Kvarter 1, 5000 Odense (</a:t>
            </a:r>
            <a:r>
              <a:rPr lang="da-DK" sz="5400" u="sng" dirty="0">
                <a:solidFill>
                  <a:srgbClr val="506DA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https://odeonodense.dk</a:t>
            </a:r>
            <a:r>
              <a:rPr lang="da-DK" sz="5400" dirty="0">
                <a:solidFill>
                  <a:srgbClr val="506DA9"/>
                </a:solidFill>
              </a:rPr>
              <a:t>)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Pris: Kursusafgift inkl. frokost og kaffe (men ekskl. Transport) dækkes af DSPAP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Målgruppe: Kurset er fortrinsvist rettet mod læger i introduktionsstilling på pædiatriske afdelinger. </a:t>
            </a:r>
          </a:p>
          <a:p>
            <a:pPr lvl="0"/>
            <a:r>
              <a:rPr lang="da-DK" sz="5400" dirty="0">
                <a:solidFill>
                  <a:srgbClr val="506DA9"/>
                </a:solidFill>
              </a:rPr>
              <a:t>Tilmelding senest den 26.september </a:t>
            </a:r>
            <a:r>
              <a:rPr lang="da-DK" sz="5400">
                <a:solidFill>
                  <a:srgbClr val="506DA9"/>
                </a:solidFill>
              </a:rPr>
              <a:t>dspapmail@</a:t>
            </a:r>
            <a:r>
              <a:rPr lang="da-DK" sz="5400" err="1">
                <a:solidFill>
                  <a:srgbClr val="506DA9"/>
                </a:solidFill>
              </a:rPr>
              <a:t>gmail</a:t>
            </a:r>
            <a:r>
              <a:rPr lang="da-DK" sz="5400">
                <a:solidFill>
                  <a:srgbClr val="506DA9"/>
                </a:solidFill>
              </a:rPr>
              <a:t>.com</a:t>
            </a:r>
            <a:endParaRPr lang="da-DK" sz="5400" dirty="0">
              <a:solidFill>
                <a:srgbClr val="506DA9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da-DK" sz="48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43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3406</TotalTime>
  <Words>156</Words>
  <Application>Microsoft Macintosh PowerPoint</Application>
  <PresentationFormat>Brugerdefineret</PresentationFormat>
  <Paragraphs>40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Øjenkirurgisk klinik Aps</dc:creator>
  <cp:lastModifiedBy>lizzy160673@gmail.com</cp:lastModifiedBy>
  <cp:revision>46</cp:revision>
  <dcterms:created xsi:type="dcterms:W3CDTF">2015-09-25T05:44:20Z</dcterms:created>
  <dcterms:modified xsi:type="dcterms:W3CDTF">2022-04-29T07:06:03Z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InfoFinished">
    <vt:lpwstr>True</vt:lpwstr>
  </property>
</Properties>
</file>